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307" r:id="rId2"/>
    <p:sldId id="323" r:id="rId3"/>
    <p:sldId id="328" r:id="rId4"/>
    <p:sldId id="329" r:id="rId5"/>
    <p:sldId id="330" r:id="rId6"/>
    <p:sldId id="337" r:id="rId7"/>
    <p:sldId id="338" r:id="rId8"/>
    <p:sldId id="339" r:id="rId9"/>
    <p:sldId id="340" r:id="rId10"/>
    <p:sldId id="343" r:id="rId11"/>
    <p:sldId id="341" r:id="rId12"/>
    <p:sldId id="346" r:id="rId13"/>
    <p:sldId id="345" r:id="rId14"/>
    <p:sldId id="347" r:id="rId15"/>
    <p:sldId id="34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8000FF"/>
    <a:srgbClr val="FF9933"/>
    <a:srgbClr val="33CC33"/>
    <a:srgbClr val="FFFF00"/>
    <a:srgbClr val="66FFFF"/>
    <a:srgbClr val="9900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76"/>
    <p:restoredTop sz="90941"/>
  </p:normalViewPr>
  <p:slideViewPr>
    <p:cSldViewPr>
      <p:cViewPr varScale="1">
        <p:scale>
          <a:sx n="112" d="100"/>
          <a:sy n="112" d="100"/>
        </p:scale>
        <p:origin x="5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590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83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F50D0AF-EED0-6C48-B164-DDC32C3E3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26B8C4-4530-4248-9076-6FC57BE03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This looks more or less like our single-cycle picture, except for the funny “back-line” for branches.  And it doesn’t show the control lines or j / </a:t>
            </a:r>
            <a:r>
              <a:rPr lang="en-US" altLang="en-US" dirty="0" err="1"/>
              <a:t>jal</a:t>
            </a:r>
            <a:r>
              <a:rPr lang="en-US" altLang="en-US" dirty="0"/>
              <a:t> </a:t>
            </a:r>
            <a:r>
              <a:rPr lang="en-US" altLang="en-US" dirty="0" err="1"/>
              <a:t>datapath</a:t>
            </a:r>
            <a:r>
              <a:rPr lang="en-US" altLang="en-US" dirty="0"/>
              <a:t> anymore.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0131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F50D0AF-EED0-6C48-B164-DDC32C3E3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26B8C4-4530-4248-9076-6FC57BE03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This looks more or less like our single-cycle picture, except for the funny “back-line” for branches.  And it doesn’t show the control lines or j / </a:t>
            </a:r>
            <a:r>
              <a:rPr lang="en-US" altLang="en-US" dirty="0" err="1"/>
              <a:t>jal</a:t>
            </a:r>
            <a:r>
              <a:rPr lang="en-US" altLang="en-US" dirty="0"/>
              <a:t> </a:t>
            </a:r>
            <a:r>
              <a:rPr lang="en-US" altLang="en-US" dirty="0" err="1"/>
              <a:t>datapath</a:t>
            </a:r>
            <a:r>
              <a:rPr lang="en-US" altLang="en-US" dirty="0"/>
              <a:t> anymore.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850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F50D0AF-EED0-6C48-B164-DDC32C3E3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26B8C4-4530-4248-9076-6FC57BE03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This looks more or less like our single-cycle picture, except for the funny “back-line” for branches.  And it doesn’t show the control lines or j / </a:t>
            </a:r>
            <a:r>
              <a:rPr lang="en-US" altLang="en-US" dirty="0" err="1"/>
              <a:t>jal</a:t>
            </a:r>
            <a:r>
              <a:rPr lang="en-US" altLang="en-US" dirty="0"/>
              <a:t> </a:t>
            </a:r>
            <a:r>
              <a:rPr lang="en-US" altLang="en-US" dirty="0" err="1"/>
              <a:t>datapath</a:t>
            </a:r>
            <a:r>
              <a:rPr lang="en-US" altLang="en-US" dirty="0"/>
              <a:t> anymore.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4175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F50D0AF-EED0-6C48-B164-DDC32C3E3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26B8C4-4530-4248-9076-6FC57BE03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This looks more or less like our single-cycle picture, except for the funny “back-line” for branches.  And it doesn’t show the control lines or j / </a:t>
            </a:r>
            <a:r>
              <a:rPr lang="en-US" altLang="en-US" dirty="0" err="1"/>
              <a:t>jal</a:t>
            </a:r>
            <a:r>
              <a:rPr lang="en-US" altLang="en-US" dirty="0"/>
              <a:t> </a:t>
            </a:r>
            <a:r>
              <a:rPr lang="en-US" altLang="en-US" dirty="0" err="1"/>
              <a:t>datapath</a:t>
            </a:r>
            <a:r>
              <a:rPr lang="en-US" altLang="en-US" dirty="0"/>
              <a:t> anymore.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4405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F50D0AF-EED0-6C48-B164-DDC32C3E3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26B8C4-4530-4248-9076-6FC57BE03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This looks more or less like our single-cycle picture, except for the funny “back-line” for branches.  And it doesn’t show the control lines or j / </a:t>
            </a:r>
            <a:r>
              <a:rPr lang="en-US" altLang="en-US" dirty="0" err="1"/>
              <a:t>jal</a:t>
            </a:r>
            <a:r>
              <a:rPr lang="en-US" altLang="en-US" dirty="0"/>
              <a:t> </a:t>
            </a:r>
            <a:r>
              <a:rPr lang="en-US" altLang="en-US" dirty="0" err="1"/>
              <a:t>datapath</a:t>
            </a:r>
            <a:r>
              <a:rPr lang="en-US" altLang="en-US" dirty="0"/>
              <a:t> anymore.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1952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F50D0AF-EED0-6C48-B164-DDC32C3E39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226B8C4-4530-4248-9076-6FC57BE03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This looks more or less like our single-cycle picture, except for the funny “back-line” for branches.  And it doesn’t show the control lines or j / </a:t>
            </a:r>
            <a:r>
              <a:rPr lang="en-US" altLang="en-US" dirty="0" err="1"/>
              <a:t>jal</a:t>
            </a:r>
            <a:r>
              <a:rPr lang="en-US" altLang="en-US" dirty="0"/>
              <a:t> </a:t>
            </a:r>
            <a:r>
              <a:rPr lang="en-US" altLang="en-US" dirty="0" err="1"/>
              <a:t>datapath</a:t>
            </a:r>
            <a:r>
              <a:rPr lang="en-US" altLang="en-US" dirty="0"/>
              <a:t> anymore.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9205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C2439A-7916-AE48-A60C-EB06FA3D9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728F6B-5917-DF46-87FC-1392C9C9EC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51D3AA-7F79-CA4B-911E-3AD4E7C984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F14D03-F981-FA40-BCED-FD9FBC5338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1824E7-984B-144D-8A0A-AF765F53B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11E94C-8A4B-704B-9319-66B71351FA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A5CA59-0033-CE41-8AA5-9BC8ACF978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EB537B-70F8-DD46-B924-DFB21A67E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8F90290-3E8B-8348-BE07-2693E5F11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7B2910-4BD5-B540-A5E5-8D5B37F569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37DECA-CCC9-C043-B6EF-9FF61C9C2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501E7B38-C002-A14B-B5E0-ABF09D4F19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dirty="0"/>
              <a:t>Single-cycle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Multi-cycle</a:t>
            </a:r>
            <a:br>
              <a:rPr lang="en-US" dirty="0"/>
            </a:br>
            <a:r>
              <a:rPr lang="en-US" dirty="0"/>
              <a:t>Datapath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76400" y="4187825"/>
            <a:ext cx="5943600" cy="7848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err="1"/>
              <a:t>Alyce</a:t>
            </a:r>
            <a:r>
              <a:rPr lang="en-US" sz="2400" dirty="0"/>
              <a:t> Brady, Kalamazoo College</a:t>
            </a:r>
            <a:endParaRPr lang="en-US" sz="2000" dirty="0"/>
          </a:p>
          <a:p>
            <a:pPr algn="ctr">
              <a:spcBef>
                <a:spcPct val="50000"/>
              </a:spcBef>
            </a:pPr>
            <a:r>
              <a:rPr lang="en-US" dirty="0"/>
              <a:t>(based on original drawings/slides by Chris </a:t>
            </a:r>
            <a:r>
              <a:rPr lang="en-US" dirty="0" err="1"/>
              <a:t>Nevison</a:t>
            </a:r>
            <a:r>
              <a:rPr lang="en-US" dirty="0"/>
              <a:t>, Colgate University)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349BF318-1767-8F4D-85F9-B9DE9FAD8A78}"/>
              </a:ext>
            </a:extLst>
          </p:cNvPr>
          <p:cNvSpPr/>
          <p:nvPr/>
        </p:nvSpPr>
        <p:spPr bwMode="auto">
          <a:xfrm>
            <a:off x="110330" y="123825"/>
            <a:ext cx="8985243" cy="6699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grpSp>
        <p:nvGrpSpPr>
          <p:cNvPr id="3171" name="Group 99">
            <a:extLst>
              <a:ext uri="{FF2B5EF4-FFF2-40B4-BE49-F238E27FC236}">
                <a16:creationId xmlns:a16="http://schemas.microsoft.com/office/drawing/2014/main" id="{2F058FA1-4093-6B49-9E2B-84CBB4F417ED}"/>
              </a:ext>
            </a:extLst>
          </p:cNvPr>
          <p:cNvGrpSpPr>
            <a:grpSpLocks/>
          </p:cNvGrpSpPr>
          <p:nvPr/>
        </p:nvGrpSpPr>
        <p:grpSpPr bwMode="auto">
          <a:xfrm>
            <a:off x="110331" y="84137"/>
            <a:ext cx="9088438" cy="6753225"/>
            <a:chOff x="43" y="214"/>
            <a:chExt cx="5725" cy="4254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E6F7F375-F1A2-5C4D-B37B-0320BB6EA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97"/>
              <a:ext cx="256" cy="767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1125B6E8-32CB-904A-A78C-7BA5A3B0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2399"/>
              <a:ext cx="2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PC</a:t>
              </a:r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20D6BA6A-7984-0F44-9588-F4EBA2A88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10"/>
              <a:ext cx="689" cy="65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3124354F-DF51-D841-9C77-9C33F4194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" y="2400"/>
              <a:ext cx="81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600" b="1"/>
                <a:t>Instruction</a:t>
              </a:r>
            </a:p>
            <a:p>
              <a:pPr algn="ctr"/>
              <a:r>
                <a:rPr lang="en-US" altLang="en-US" sz="1600" b="1"/>
                <a:t>Memory</a:t>
              </a:r>
            </a:p>
          </p:txBody>
        </p:sp>
        <p:sp>
          <p:nvSpPr>
            <p:cNvPr id="3078" name="Line 6">
              <a:extLst>
                <a:ext uri="{FF2B5EF4-FFF2-40B4-BE49-F238E27FC236}">
                  <a16:creationId xmlns:a16="http://schemas.microsoft.com/office/drawing/2014/main" id="{AB19BA7E-0751-7045-B930-8FA6AE978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544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>
              <a:extLst>
                <a:ext uri="{FF2B5EF4-FFF2-40B4-BE49-F238E27FC236}">
                  <a16:creationId xmlns:a16="http://schemas.microsoft.com/office/drawing/2014/main" id="{8CAD6D4F-87C4-BD4B-A7D8-4B3714D8F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F2BA3788-864A-5C4C-9B54-D186238FE6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9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725922C9-FDE4-7544-B416-962B68C32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92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205CA86B-5160-6548-8D9A-AC1449D9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76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2400"/>
                <a:t>4</a:t>
              </a:r>
            </a:p>
          </p:txBody>
        </p:sp>
        <p:sp>
          <p:nvSpPr>
            <p:cNvPr id="3083" name="Line 11">
              <a:extLst>
                <a:ext uri="{FF2B5EF4-FFF2-40B4-BE49-F238E27FC236}">
                  <a16:creationId xmlns:a16="http://schemas.microsoft.com/office/drawing/2014/main" id="{FC804534-632F-2144-B621-A47EE76EB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1392"/>
              <a:ext cx="0" cy="1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2">
              <a:extLst>
                <a:ext uri="{FF2B5EF4-FFF2-40B4-BE49-F238E27FC236}">
                  <a16:creationId xmlns:a16="http://schemas.microsoft.com/office/drawing/2014/main" id="{93A935D7-7A22-6B4B-947B-E35AC3287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482"/>
              <a:ext cx="208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3D51DC9C-1B8E-614B-B472-9EB5725B7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52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</a:t>
              </a:r>
            </a:p>
            <a:p>
              <a:r>
                <a:rPr lang="en-US" altLang="en-US" sz="1400" b="1" dirty="0"/>
                <a:t>U</a:t>
              </a:r>
            </a:p>
            <a:p>
              <a:r>
                <a:rPr lang="en-US" altLang="en-US" sz="1400" b="1" dirty="0"/>
                <a:t>X</a:t>
              </a:r>
            </a:p>
          </p:txBody>
        </p:sp>
        <p:sp>
          <p:nvSpPr>
            <p:cNvPr id="3086" name="Line 14">
              <a:extLst>
                <a:ext uri="{FF2B5EF4-FFF2-40B4-BE49-F238E27FC236}">
                  <a16:creationId xmlns:a16="http://schemas.microsoft.com/office/drawing/2014/main" id="{BE520CAC-1164-DE48-B41A-58FD4DAE5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20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>
              <a:extLst>
                <a:ext uri="{FF2B5EF4-FFF2-40B4-BE49-F238E27FC236}">
                  <a16:creationId xmlns:a16="http://schemas.microsoft.com/office/drawing/2014/main" id="{52AC88E6-9301-544D-8283-5812AA738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600"/>
              <a:ext cx="0" cy="10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18">
              <a:extLst>
                <a:ext uri="{FF2B5EF4-FFF2-40B4-BE49-F238E27FC236}">
                  <a16:creationId xmlns:a16="http://schemas.microsoft.com/office/drawing/2014/main" id="{AA848E12-F50B-6A48-9A0B-08BD11090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1" y="600"/>
              <a:ext cx="2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Oval 19">
              <a:extLst>
                <a:ext uri="{FF2B5EF4-FFF2-40B4-BE49-F238E27FC236}">
                  <a16:creationId xmlns:a16="http://schemas.microsoft.com/office/drawing/2014/main" id="{F64D4EF6-9182-574F-928D-42BA8408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63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Rectangle 20">
              <a:extLst>
                <a:ext uri="{FF2B5EF4-FFF2-40B4-BE49-F238E27FC236}">
                  <a16:creationId xmlns:a16="http://schemas.microsoft.com/office/drawing/2014/main" id="{8D8E9F5B-F88B-274B-9757-5EBEB3A5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2304"/>
              <a:ext cx="616" cy="608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Rectangle 21">
              <a:extLst>
                <a:ext uri="{FF2B5EF4-FFF2-40B4-BE49-F238E27FC236}">
                  <a16:creationId xmlns:a16="http://schemas.microsoft.com/office/drawing/2014/main" id="{47538158-EF80-874D-A5EE-F8C36F0B4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83"/>
              <a:ext cx="6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Registers</a:t>
              </a:r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BC30B356-0801-A54C-95D7-6D1A4A88A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64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Line 23">
              <a:extLst>
                <a:ext uri="{FF2B5EF4-FFF2-40B4-BE49-F238E27FC236}">
                  <a16:creationId xmlns:a16="http://schemas.microsoft.com/office/drawing/2014/main" id="{AE449D89-A78D-8345-92BA-BA1222E96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8" y="1115"/>
              <a:ext cx="2" cy="253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Line 24">
              <a:extLst>
                <a:ext uri="{FF2B5EF4-FFF2-40B4-BE49-F238E27FC236}">
                  <a16:creationId xmlns:a16="http://schemas.microsoft.com/office/drawing/2014/main" id="{104F02B4-7014-3445-A8ED-E35AF558A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0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Line 25">
              <a:extLst>
                <a:ext uri="{FF2B5EF4-FFF2-40B4-BE49-F238E27FC236}">
                  <a16:creationId xmlns:a16="http://schemas.microsoft.com/office/drawing/2014/main" id="{C0DE53BB-A494-E54B-BEF1-CCAEF0DD0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54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Line 26">
              <a:extLst>
                <a:ext uri="{FF2B5EF4-FFF2-40B4-BE49-F238E27FC236}">
                  <a16:creationId xmlns:a16="http://schemas.microsoft.com/office/drawing/2014/main" id="{027013E2-A175-0B4F-9974-C5718C9CF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27">
              <a:extLst>
                <a:ext uri="{FF2B5EF4-FFF2-40B4-BE49-F238E27FC236}">
                  <a16:creationId xmlns:a16="http://schemas.microsoft.com/office/drawing/2014/main" id="{0C027B39-93CE-A640-BAB2-715E348EC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" y="2992"/>
              <a:ext cx="304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Rectangle 28">
              <a:extLst>
                <a:ext uri="{FF2B5EF4-FFF2-40B4-BE49-F238E27FC236}">
                  <a16:creationId xmlns:a16="http://schemas.microsoft.com/office/drawing/2014/main" id="{C68D8BE1-35D4-754A-BFBF-681D6132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" y="3038"/>
              <a:ext cx="32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Sign</a:t>
              </a:r>
            </a:p>
            <a:p>
              <a:r>
                <a:rPr lang="en-US" altLang="en-US" sz="1400" b="1"/>
                <a:t> Ext</a:t>
              </a:r>
            </a:p>
          </p:txBody>
        </p:sp>
        <p:sp>
          <p:nvSpPr>
            <p:cNvPr id="3101" name="Oval 29">
              <a:extLst>
                <a:ext uri="{FF2B5EF4-FFF2-40B4-BE49-F238E27FC236}">
                  <a16:creationId xmlns:a16="http://schemas.microsoft.com/office/drawing/2014/main" id="{C534717E-15B0-9944-9FF5-E26FA8B8E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35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30">
              <a:extLst>
                <a:ext uri="{FF2B5EF4-FFF2-40B4-BE49-F238E27FC236}">
                  <a16:creationId xmlns:a16="http://schemas.microsoft.com/office/drawing/2014/main" id="{29924217-F094-F747-8738-894CCDD15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31">
              <a:extLst>
                <a:ext uri="{FF2B5EF4-FFF2-40B4-BE49-F238E27FC236}">
                  <a16:creationId xmlns:a16="http://schemas.microsoft.com/office/drawing/2014/main" id="{C91204CD-25D2-3B44-9673-239BFB848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741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Line 32">
              <a:extLst>
                <a:ext uri="{FF2B5EF4-FFF2-40B4-BE49-F238E27FC236}">
                  <a16:creationId xmlns:a16="http://schemas.microsoft.com/office/drawing/2014/main" id="{00B3F385-7632-A04F-A648-381E111C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024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33">
              <a:extLst>
                <a:ext uri="{FF2B5EF4-FFF2-40B4-BE49-F238E27FC236}">
                  <a16:creationId xmlns:a16="http://schemas.microsoft.com/office/drawing/2014/main" id="{436C4403-F993-4446-B05B-AB729968E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302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4">
              <a:extLst>
                <a:ext uri="{FF2B5EF4-FFF2-40B4-BE49-F238E27FC236}">
                  <a16:creationId xmlns:a16="http://schemas.microsoft.com/office/drawing/2014/main" id="{F763885D-CCFA-0E49-9371-0C5E966E2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" y="3124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Line 36">
              <a:extLst>
                <a:ext uri="{FF2B5EF4-FFF2-40B4-BE49-F238E27FC236}">
                  <a16:creationId xmlns:a16="http://schemas.microsoft.com/office/drawing/2014/main" id="{45C8307A-2755-4448-B320-F8CE02272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216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37">
              <a:extLst>
                <a:ext uri="{FF2B5EF4-FFF2-40B4-BE49-F238E27FC236}">
                  <a16:creationId xmlns:a16="http://schemas.microsoft.com/office/drawing/2014/main" id="{949F3F04-FEDA-D740-BCB3-74EE60377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" y="2752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Rectangle 38">
              <a:extLst>
                <a:ext uri="{FF2B5EF4-FFF2-40B4-BE49-F238E27FC236}">
                  <a16:creationId xmlns:a16="http://schemas.microsoft.com/office/drawing/2014/main" id="{500F1C8B-D1CC-DD4E-BA38-738AB832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" y="279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2BFB83A0-FEFC-3F43-B397-817089BC5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832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Line 40">
              <a:extLst>
                <a:ext uri="{FF2B5EF4-FFF2-40B4-BE49-F238E27FC236}">
                  <a16:creationId xmlns:a16="http://schemas.microsoft.com/office/drawing/2014/main" id="{D5CFFE29-931C-9D4B-8865-5C79C844A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216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Line 41">
              <a:extLst>
                <a:ext uri="{FF2B5EF4-FFF2-40B4-BE49-F238E27FC236}">
                  <a16:creationId xmlns:a16="http://schemas.microsoft.com/office/drawing/2014/main" id="{A86B2C15-F0F8-D148-98FD-75E992CC5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9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Line 42">
              <a:extLst>
                <a:ext uri="{FF2B5EF4-FFF2-40B4-BE49-F238E27FC236}">
                  <a16:creationId xmlns:a16="http://schemas.microsoft.com/office/drawing/2014/main" id="{5D313A0C-C90F-D848-8A47-0D1E06CF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168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Line 43">
              <a:extLst>
                <a:ext uri="{FF2B5EF4-FFF2-40B4-BE49-F238E27FC236}">
                  <a16:creationId xmlns:a16="http://schemas.microsoft.com/office/drawing/2014/main" id="{4FF9FBD2-A53C-ED48-81C0-8BFE2737A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32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Line 44">
              <a:extLst>
                <a:ext uri="{FF2B5EF4-FFF2-40B4-BE49-F238E27FC236}">
                  <a16:creationId xmlns:a16="http://schemas.microsoft.com/office/drawing/2014/main" id="{E65F1F13-9979-974D-836C-12871A332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448"/>
              <a:ext cx="8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45">
              <a:extLst>
                <a:ext uri="{FF2B5EF4-FFF2-40B4-BE49-F238E27FC236}">
                  <a16:creationId xmlns:a16="http://schemas.microsoft.com/office/drawing/2014/main" id="{202E4A18-FE05-2E46-88F6-5222617A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1840"/>
              <a:ext cx="213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Rectangle 46">
              <a:extLst>
                <a:ext uri="{FF2B5EF4-FFF2-40B4-BE49-F238E27FC236}">
                  <a16:creationId xmlns:a16="http://schemas.microsoft.com/office/drawing/2014/main" id="{5654925B-4940-184E-A5A7-0690508D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838"/>
              <a:ext cx="25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400" b="1"/>
                <a:t>Sh</a:t>
              </a:r>
            </a:p>
            <a:p>
              <a:r>
                <a:rPr lang="en-US" altLang="en-US" sz="1400" b="1"/>
                <a:t> L</a:t>
              </a:r>
            </a:p>
            <a:p>
              <a:r>
                <a:rPr lang="en-US" altLang="en-US" sz="1400" b="1"/>
                <a:t> 2</a:t>
              </a:r>
            </a:p>
          </p:txBody>
        </p:sp>
        <p:sp>
          <p:nvSpPr>
            <p:cNvPr id="3119" name="Line 47">
              <a:extLst>
                <a:ext uri="{FF2B5EF4-FFF2-40B4-BE49-F238E27FC236}">
                  <a16:creationId xmlns:a16="http://schemas.microsoft.com/office/drawing/2014/main" id="{9AC167B3-8068-D542-B470-5EA5A2692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Rectangle 48">
              <a:extLst>
                <a:ext uri="{FF2B5EF4-FFF2-40B4-BE49-F238E27FC236}">
                  <a16:creationId xmlns:a16="http://schemas.microsoft.com/office/drawing/2014/main" id="{37B03681-506B-3A44-A487-0DC76A230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736"/>
              <a:ext cx="664" cy="656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Rectangle 49">
              <a:extLst>
                <a:ext uri="{FF2B5EF4-FFF2-40B4-BE49-F238E27FC236}">
                  <a16:creationId xmlns:a16="http://schemas.microsoft.com/office/drawing/2014/main" id="{0921E381-FF0B-D545-8925-95463888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815"/>
              <a:ext cx="72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Data</a:t>
              </a:r>
            </a:p>
            <a:p>
              <a:r>
                <a:rPr lang="en-US" altLang="en-US" sz="1600" b="1"/>
                <a:t>Memory</a:t>
              </a:r>
            </a:p>
          </p:txBody>
        </p:sp>
        <p:sp>
          <p:nvSpPr>
            <p:cNvPr id="3122" name="Oval 50">
              <a:extLst>
                <a:ext uri="{FF2B5EF4-FFF2-40B4-BE49-F238E27FC236}">
                  <a16:creationId xmlns:a16="http://schemas.microsoft.com/office/drawing/2014/main" id="{225EEF4C-0635-2449-B3F6-ECB513778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3040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Rectangle 51">
              <a:extLst>
                <a:ext uri="{FF2B5EF4-FFF2-40B4-BE49-F238E27FC236}">
                  <a16:creationId xmlns:a16="http://schemas.microsoft.com/office/drawing/2014/main" id="{597833BE-444F-C149-8F30-882301850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" y="3086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24" name="Line 52">
              <a:extLst>
                <a:ext uri="{FF2B5EF4-FFF2-40B4-BE49-F238E27FC236}">
                  <a16:creationId xmlns:a16="http://schemas.microsoft.com/office/drawing/2014/main" id="{7AC3C3E4-A465-BE42-AB04-5B153F4DB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3168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Line 53">
              <a:extLst>
                <a:ext uri="{FF2B5EF4-FFF2-40B4-BE49-F238E27FC236}">
                  <a16:creationId xmlns:a16="http://schemas.microsoft.com/office/drawing/2014/main" id="{153DEA68-49D4-EE4C-8FB2-812AE981F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3312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Line 55">
              <a:extLst>
                <a:ext uri="{FF2B5EF4-FFF2-40B4-BE49-F238E27FC236}">
                  <a16:creationId xmlns:a16="http://schemas.microsoft.com/office/drawing/2014/main" id="{516C87B7-B5E6-294D-A333-EE4FADB5C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3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Line 56">
              <a:extLst>
                <a:ext uri="{FF2B5EF4-FFF2-40B4-BE49-F238E27FC236}">
                  <a16:creationId xmlns:a16="http://schemas.microsoft.com/office/drawing/2014/main" id="{4BF41B95-FC6A-A742-8317-0249A01E4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0" cy="6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57">
              <a:extLst>
                <a:ext uri="{FF2B5EF4-FFF2-40B4-BE49-F238E27FC236}">
                  <a16:creationId xmlns:a16="http://schemas.microsoft.com/office/drawing/2014/main" id="{AD3A8816-A940-BA40-8463-CD6E0B5E1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Line 58">
              <a:extLst>
                <a:ext uri="{FF2B5EF4-FFF2-40B4-BE49-F238E27FC236}">
                  <a16:creationId xmlns:a16="http://schemas.microsoft.com/office/drawing/2014/main" id="{4AC0F1FC-B2B9-8841-AC14-652BC77AF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07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59">
              <a:extLst>
                <a:ext uri="{FF2B5EF4-FFF2-40B4-BE49-F238E27FC236}">
                  <a16:creationId xmlns:a16="http://schemas.microsoft.com/office/drawing/2014/main" id="{59B75101-61BB-E64D-9A67-A98A46A94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456"/>
              <a:ext cx="13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Line 60">
              <a:extLst>
                <a:ext uri="{FF2B5EF4-FFF2-40B4-BE49-F238E27FC236}">
                  <a16:creationId xmlns:a16="http://schemas.microsoft.com/office/drawing/2014/main" id="{B62AEE93-41A3-6D47-B6F9-6033D30B8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61">
              <a:extLst>
                <a:ext uri="{FF2B5EF4-FFF2-40B4-BE49-F238E27FC236}">
                  <a16:creationId xmlns:a16="http://schemas.microsoft.com/office/drawing/2014/main" id="{23F501FA-D1C3-B54E-87E2-61FF93DB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Line 62">
              <a:extLst>
                <a:ext uri="{FF2B5EF4-FFF2-40B4-BE49-F238E27FC236}">
                  <a16:creationId xmlns:a16="http://schemas.microsoft.com/office/drawing/2014/main" id="{9003FEF7-4DA8-A541-A4A4-852D6CD2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4" y="3312"/>
              <a:ext cx="0" cy="6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Line 63">
              <a:extLst>
                <a:ext uri="{FF2B5EF4-FFF2-40B4-BE49-F238E27FC236}">
                  <a16:creationId xmlns:a16="http://schemas.microsoft.com/office/drawing/2014/main" id="{0D74CCBA-9736-D640-9314-F384A4D08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984"/>
              <a:ext cx="37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64">
              <a:extLst>
                <a:ext uri="{FF2B5EF4-FFF2-40B4-BE49-F238E27FC236}">
                  <a16:creationId xmlns:a16="http://schemas.microsoft.com/office/drawing/2014/main" id="{3EB2991F-CADF-A840-A2CA-7282BA142B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0" cy="10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65">
              <a:extLst>
                <a:ext uri="{FF2B5EF4-FFF2-40B4-BE49-F238E27FC236}">
                  <a16:creationId xmlns:a16="http://schemas.microsoft.com/office/drawing/2014/main" id="{07B35A3D-6FB5-D046-8839-44CEE591D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871"/>
              <a:ext cx="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Line 66">
              <a:extLst>
                <a:ext uri="{FF2B5EF4-FFF2-40B4-BE49-F238E27FC236}">
                  <a16:creationId xmlns:a16="http://schemas.microsoft.com/office/drawing/2014/main" id="{0B69FACF-1FB8-9745-992B-0420A1210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0" y="1120"/>
              <a:ext cx="0" cy="76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67">
              <a:extLst>
                <a:ext uri="{FF2B5EF4-FFF2-40B4-BE49-F238E27FC236}">
                  <a16:creationId xmlns:a16="http://schemas.microsoft.com/office/drawing/2014/main" id="{E1E46B3E-38BD-F449-A228-11919F6DE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8" y="1107"/>
              <a:ext cx="511" cy="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Line 68">
              <a:extLst>
                <a:ext uri="{FF2B5EF4-FFF2-40B4-BE49-F238E27FC236}">
                  <a16:creationId xmlns:a16="http://schemas.microsoft.com/office/drawing/2014/main" id="{A0B6F068-2F0E-F14F-9706-6F0521657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7" y="870"/>
              <a:ext cx="5" cy="23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Line 69">
              <a:extLst>
                <a:ext uri="{FF2B5EF4-FFF2-40B4-BE49-F238E27FC236}">
                  <a16:creationId xmlns:a16="http://schemas.microsoft.com/office/drawing/2014/main" id="{7BC865DF-7FEF-DC4F-A7EC-C886B26C1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884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Line 70">
              <a:extLst>
                <a:ext uri="{FF2B5EF4-FFF2-40B4-BE49-F238E27FC236}">
                  <a16:creationId xmlns:a16="http://schemas.microsoft.com/office/drawing/2014/main" id="{E8EFA3BF-279A-E347-9DE9-69748EE02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" y="738"/>
              <a:ext cx="239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Line 71">
              <a:extLst>
                <a:ext uri="{FF2B5EF4-FFF2-40B4-BE49-F238E27FC236}">
                  <a16:creationId xmlns:a16="http://schemas.microsoft.com/office/drawing/2014/main" id="{ECB53DB0-259B-B548-8C0C-0C659C08A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355"/>
              <a:ext cx="0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Line 72">
              <a:extLst>
                <a:ext uri="{FF2B5EF4-FFF2-40B4-BE49-F238E27FC236}">
                  <a16:creationId xmlns:a16="http://schemas.microsoft.com/office/drawing/2014/main" id="{CF008DB1-9796-434F-92AC-70827D82C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" y="355"/>
              <a:ext cx="3886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Line 73">
              <a:extLst>
                <a:ext uri="{FF2B5EF4-FFF2-40B4-BE49-F238E27FC236}">
                  <a16:creationId xmlns:a16="http://schemas.microsoft.com/office/drawing/2014/main" id="{D9F55557-EB07-EB48-9733-8E7BA36ED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355"/>
              <a:ext cx="0" cy="214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Line 74">
              <a:extLst>
                <a:ext uri="{FF2B5EF4-FFF2-40B4-BE49-F238E27FC236}">
                  <a16:creationId xmlns:a16="http://schemas.microsoft.com/office/drawing/2014/main" id="{1C796982-14D1-514B-9811-574436FFF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2496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75">
              <a:extLst>
                <a:ext uri="{FF2B5EF4-FFF2-40B4-BE49-F238E27FC236}">
                  <a16:creationId xmlns:a16="http://schemas.microsoft.com/office/drawing/2014/main" id="{85D5C8E9-67F2-6B4F-9A94-22DC8F477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690"/>
              <a:ext cx="424" cy="904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Rectangle 76">
              <a:extLst>
                <a:ext uri="{FF2B5EF4-FFF2-40B4-BE49-F238E27FC236}">
                  <a16:creationId xmlns:a16="http://schemas.microsoft.com/office/drawing/2014/main" id="{C4BEBB67-0401-C545-872C-619E1F788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652"/>
              <a:ext cx="203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C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N</a:t>
              </a:r>
            </a:p>
            <a:p>
              <a:r>
                <a:rPr lang="en-US" altLang="en-US" sz="1400" b="1" dirty="0"/>
                <a:t>T</a:t>
              </a:r>
            </a:p>
            <a:p>
              <a:r>
                <a:rPr lang="en-US" altLang="en-US" sz="1400" b="1" dirty="0"/>
                <a:t>R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L</a:t>
              </a:r>
            </a:p>
          </p:txBody>
        </p:sp>
        <p:sp>
          <p:nvSpPr>
            <p:cNvPr id="3149" name="Line 77">
              <a:extLst>
                <a:ext uri="{FF2B5EF4-FFF2-40B4-BE49-F238E27FC236}">
                  <a16:creationId xmlns:a16="http://schemas.microsoft.com/office/drawing/2014/main" id="{4E847F84-43E9-434D-94AC-1D575A1F3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13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Line 78">
              <a:extLst>
                <a:ext uri="{FF2B5EF4-FFF2-40B4-BE49-F238E27FC236}">
                  <a16:creationId xmlns:a16="http://schemas.microsoft.com/office/drawing/2014/main" id="{86DBEB0D-F675-CC4C-B25A-AF266130E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Line 79">
              <a:extLst>
                <a:ext uri="{FF2B5EF4-FFF2-40B4-BE49-F238E27FC236}">
                  <a16:creationId xmlns:a16="http://schemas.microsoft.com/office/drawing/2014/main" id="{EB41A182-1D90-3346-9845-CB6FC958D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4" y="214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Line 80">
              <a:extLst>
                <a:ext uri="{FF2B5EF4-FFF2-40B4-BE49-F238E27FC236}">
                  <a16:creationId xmlns:a16="http://schemas.microsoft.com/office/drawing/2014/main" id="{A593ED4C-E4EF-3B49-BB50-A6E574D2A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Line 81">
              <a:extLst>
                <a:ext uri="{FF2B5EF4-FFF2-40B4-BE49-F238E27FC236}">
                  <a16:creationId xmlns:a16="http://schemas.microsoft.com/office/drawing/2014/main" id="{83BE22CD-040A-FD4F-95FF-E306F16A2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82">
              <a:extLst>
                <a:ext uri="{FF2B5EF4-FFF2-40B4-BE49-F238E27FC236}">
                  <a16:creationId xmlns:a16="http://schemas.microsoft.com/office/drawing/2014/main" id="{2F9D45D0-77F3-AF4B-B95C-404154E3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3412"/>
              <a:ext cx="328" cy="472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83">
              <a:extLst>
                <a:ext uri="{FF2B5EF4-FFF2-40B4-BE49-F238E27FC236}">
                  <a16:creationId xmlns:a16="http://schemas.microsoft.com/office/drawing/2014/main" id="{4AEC9D32-E380-084D-B5B3-8144EDFC9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3172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Line 84">
              <a:extLst>
                <a:ext uri="{FF2B5EF4-FFF2-40B4-BE49-F238E27FC236}">
                  <a16:creationId xmlns:a16="http://schemas.microsoft.com/office/drawing/2014/main" id="{BBF17CD7-E993-FB4D-9480-875DD1433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648"/>
              <a:ext cx="16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Rectangle 85">
              <a:extLst>
                <a:ext uri="{FF2B5EF4-FFF2-40B4-BE49-F238E27FC236}">
                  <a16:creationId xmlns:a16="http://schemas.microsoft.com/office/drawing/2014/main" id="{E5DD6534-A01A-D348-8144-A4BF489B0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518"/>
              <a:ext cx="35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ALU</a:t>
              </a:r>
            </a:p>
            <a:p>
              <a:r>
                <a:rPr lang="en-US" altLang="en-US" sz="1400" b="1"/>
                <a:t>CTL</a:t>
              </a:r>
            </a:p>
          </p:txBody>
        </p:sp>
        <p:sp>
          <p:nvSpPr>
            <p:cNvPr id="3158" name="Rectangle 86">
              <a:extLst>
                <a:ext uri="{FF2B5EF4-FFF2-40B4-BE49-F238E27FC236}">
                  <a16:creationId xmlns:a16="http://schemas.microsoft.com/office/drawing/2014/main" id="{A760C196-26E0-D54A-B813-2C1B1A5B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" y="3993"/>
              <a:ext cx="917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INSTRUCTION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     FETCH</a:t>
              </a:r>
            </a:p>
            <a:p>
              <a:pPr algn="ctr"/>
              <a:r>
                <a:rPr lang="en-US" altLang="en-US" sz="1400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59" name="Rectangle 87">
              <a:extLst>
                <a:ext uri="{FF2B5EF4-FFF2-40B4-BE49-F238E27FC236}">
                  <a16:creationId xmlns:a16="http://schemas.microsoft.com/office/drawing/2014/main" id="{C820FFD0-B603-1749-BA86-B17881A8F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3993"/>
              <a:ext cx="976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 DECODE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REG  </a:t>
              </a:r>
              <a:r>
                <a:rPr lang="en-US" altLang="en-US" b="1" dirty="0">
                  <a:solidFill>
                    <a:srgbClr val="FF0066"/>
                  </a:solidFill>
                </a:rPr>
                <a:t>FETCH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0" name="Rectangle 88">
              <a:extLst>
                <a:ext uri="{FF2B5EF4-FFF2-40B4-BE49-F238E27FC236}">
                  <a16:creationId xmlns:a16="http://schemas.microsoft.com/office/drawing/2014/main" id="{D5F16472-ADBE-EE4B-A7A0-068830347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8" y="4001"/>
              <a:ext cx="995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     </a:t>
              </a:r>
              <a:r>
                <a:rPr lang="en-US" altLang="en-US" sz="1400" b="1" dirty="0">
                  <a:solidFill>
                    <a:srgbClr val="FF0066"/>
                  </a:solidFill>
                </a:rPr>
                <a:t>EXECUTE/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ADDRESS </a:t>
              </a:r>
              <a:r>
                <a:rPr lang="en-US" altLang="en-US" b="1" dirty="0">
                  <a:solidFill>
                    <a:srgbClr val="FF0066"/>
                  </a:solidFill>
                </a:rPr>
                <a:t>CALC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61" name="Rectangle 89">
              <a:extLst>
                <a:ext uri="{FF2B5EF4-FFF2-40B4-BE49-F238E27FC236}">
                  <a16:creationId xmlns:a16="http://schemas.microsoft.com/office/drawing/2014/main" id="{2E1C00EE-D310-3F40-B8D6-B74C690F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002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MEMORY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</a:t>
              </a:r>
              <a:r>
                <a:rPr lang="en-US" altLang="en-US" b="1" dirty="0">
                  <a:solidFill>
                    <a:srgbClr val="FF0066"/>
                  </a:solidFill>
                </a:rPr>
                <a:t>ACCESS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2" name="Rectangle 90">
              <a:extLst>
                <a:ext uri="{FF2B5EF4-FFF2-40B4-BE49-F238E27FC236}">
                  <a16:creationId xmlns:a16="http://schemas.microsoft.com/office/drawing/2014/main" id="{CD204244-FDBA-AA4F-BB6F-58F35041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9" y="4001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WRITE</a:t>
              </a:r>
            </a:p>
            <a:p>
              <a:r>
                <a:rPr lang="en-US" altLang="en-US" b="1" dirty="0">
                  <a:solidFill>
                    <a:srgbClr val="FF0066"/>
                  </a:solidFill>
                </a:rPr>
                <a:t>BACK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3" name="Oval 91">
              <a:extLst>
                <a:ext uri="{FF2B5EF4-FFF2-40B4-BE49-F238E27FC236}">
                  <a16:creationId xmlns:a16="http://schemas.microsoft.com/office/drawing/2014/main" id="{53E82258-29E8-FF4B-9FE6-8F2BFB9FE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AutoShape 92">
              <a:extLst>
                <a:ext uri="{FF2B5EF4-FFF2-40B4-BE49-F238E27FC236}">
                  <a16:creationId xmlns:a16="http://schemas.microsoft.com/office/drawing/2014/main" id="{E9C12B6E-8E62-B646-A3D8-55D85097F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0" y="1576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93">
              <a:extLst>
                <a:ext uri="{FF2B5EF4-FFF2-40B4-BE49-F238E27FC236}">
                  <a16:creationId xmlns:a16="http://schemas.microsoft.com/office/drawing/2014/main" id="{77883E8C-E8CD-3146-B0A6-BB54C5F9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454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6" name="AutoShape 94">
              <a:extLst>
                <a:ext uri="{FF2B5EF4-FFF2-40B4-BE49-F238E27FC236}">
                  <a16:creationId xmlns:a16="http://schemas.microsoft.com/office/drawing/2014/main" id="{8DC1A795-C6FC-DA40-8086-FA00322D48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040" y="1768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Rectangle 95">
              <a:extLst>
                <a:ext uri="{FF2B5EF4-FFF2-40B4-BE49-F238E27FC236}">
                  <a16:creationId xmlns:a16="http://schemas.microsoft.com/office/drawing/2014/main" id="{6736D51E-F31C-3343-A539-D0A03B339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646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8" name="Line 96">
              <a:extLst>
                <a:ext uri="{FF2B5EF4-FFF2-40B4-BE49-F238E27FC236}">
                  <a16:creationId xmlns:a16="http://schemas.microsoft.com/office/drawing/2014/main" id="{43C90ACC-4ED0-8F46-AA07-E90A0C5BF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68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" name="AutoShape 97">
              <a:extLst>
                <a:ext uri="{FF2B5EF4-FFF2-40B4-BE49-F238E27FC236}">
                  <a16:creationId xmlns:a16="http://schemas.microsoft.com/office/drawing/2014/main" id="{5BA7302C-0273-3C45-A5EB-4A32FBDCC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100" y="2572"/>
              <a:ext cx="736" cy="32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Rectangle 98">
              <a:extLst>
                <a:ext uri="{FF2B5EF4-FFF2-40B4-BE49-F238E27FC236}">
                  <a16:creationId xmlns:a16="http://schemas.microsoft.com/office/drawing/2014/main" id="{6E174EFF-7076-4F4B-86F8-041042DDE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2495"/>
              <a:ext cx="20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A</a:t>
              </a:r>
            </a:p>
            <a:p>
              <a:r>
                <a:rPr lang="en-US" altLang="en-US" sz="1600" b="1"/>
                <a:t>L</a:t>
              </a:r>
            </a:p>
            <a:p>
              <a:r>
                <a:rPr lang="en-US" altLang="en-US" sz="1600" b="1"/>
                <a:t>U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0D29134-01D1-0C4E-A98D-0B2E6C654C5F}"/>
              </a:ext>
            </a:extLst>
          </p:cNvPr>
          <p:cNvSpPr/>
          <p:nvPr/>
        </p:nvSpPr>
        <p:spPr>
          <a:xfrm>
            <a:off x="152564" y="5138032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LW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</a:t>
            </a:r>
            <a:r>
              <a:rPr lang="en-US" b="1" dirty="0" err="1">
                <a:solidFill>
                  <a:srgbClr val="3333CC"/>
                </a:solidFill>
              </a:rPr>
              <a:t>lw</a:t>
            </a:r>
            <a:r>
              <a:rPr lang="en-US" b="1" dirty="0">
                <a:solidFill>
                  <a:srgbClr val="3333CC"/>
                </a:solidFill>
              </a:rPr>
              <a:t> $t0, 100($s0)</a:t>
            </a:r>
          </a:p>
        </p:txBody>
      </p:sp>
      <p:sp>
        <p:nvSpPr>
          <p:cNvPr id="102" name="Line 35">
            <a:extLst>
              <a:ext uri="{FF2B5EF4-FFF2-40B4-BE49-F238E27FC236}">
                <a16:creationId xmlns:a16="http://schemas.microsoft.com/office/drawing/2014/main" id="{F79BB69D-3A30-164A-933F-57420BB3FC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3741" y="3963986"/>
            <a:ext cx="23494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54">
            <a:extLst>
              <a:ext uri="{FF2B5EF4-FFF2-40B4-BE49-F238E27FC236}">
                <a16:creationId xmlns:a16="http://schemas.microsoft.com/office/drawing/2014/main" id="{B1F8276D-40E1-8143-B755-3154D3815B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503612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06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>
            <a:extLst>
              <a:ext uri="{FF2B5EF4-FFF2-40B4-BE49-F238E27FC236}">
                <a16:creationId xmlns:a16="http://schemas.microsoft.com/office/drawing/2014/main" id="{856DA592-BDA2-234F-89EA-E3C2097FCCA7}"/>
              </a:ext>
            </a:extLst>
          </p:cNvPr>
          <p:cNvSpPr/>
          <p:nvPr/>
        </p:nvSpPr>
        <p:spPr bwMode="auto">
          <a:xfrm>
            <a:off x="110331" y="123825"/>
            <a:ext cx="6024561" cy="6699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grpSp>
        <p:nvGrpSpPr>
          <p:cNvPr id="3171" name="Group 99">
            <a:extLst>
              <a:ext uri="{FF2B5EF4-FFF2-40B4-BE49-F238E27FC236}">
                <a16:creationId xmlns:a16="http://schemas.microsoft.com/office/drawing/2014/main" id="{2F058FA1-4093-6B49-9E2B-84CBB4F417ED}"/>
              </a:ext>
            </a:extLst>
          </p:cNvPr>
          <p:cNvGrpSpPr>
            <a:grpSpLocks/>
          </p:cNvGrpSpPr>
          <p:nvPr/>
        </p:nvGrpSpPr>
        <p:grpSpPr bwMode="auto">
          <a:xfrm>
            <a:off x="110331" y="84137"/>
            <a:ext cx="9088438" cy="6753225"/>
            <a:chOff x="43" y="214"/>
            <a:chExt cx="5725" cy="4254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E6F7F375-F1A2-5C4D-B37B-0320BB6EA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97"/>
              <a:ext cx="256" cy="767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1125B6E8-32CB-904A-A78C-7BA5A3B0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2399"/>
              <a:ext cx="2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PC</a:t>
              </a:r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20D6BA6A-7984-0F44-9588-F4EBA2A88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10"/>
              <a:ext cx="689" cy="65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3124354F-DF51-D841-9C77-9C33F4194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" y="2400"/>
              <a:ext cx="81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600" b="1"/>
                <a:t>Instruction</a:t>
              </a:r>
            </a:p>
            <a:p>
              <a:pPr algn="ctr"/>
              <a:r>
                <a:rPr lang="en-US" altLang="en-US" sz="1600" b="1"/>
                <a:t>Memory</a:t>
              </a:r>
            </a:p>
          </p:txBody>
        </p:sp>
        <p:sp>
          <p:nvSpPr>
            <p:cNvPr id="3078" name="Line 6">
              <a:extLst>
                <a:ext uri="{FF2B5EF4-FFF2-40B4-BE49-F238E27FC236}">
                  <a16:creationId xmlns:a16="http://schemas.microsoft.com/office/drawing/2014/main" id="{AB19BA7E-0751-7045-B930-8FA6AE978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544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>
              <a:extLst>
                <a:ext uri="{FF2B5EF4-FFF2-40B4-BE49-F238E27FC236}">
                  <a16:creationId xmlns:a16="http://schemas.microsoft.com/office/drawing/2014/main" id="{8CAD6D4F-87C4-BD4B-A7D8-4B3714D8F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F2BA3788-864A-5C4C-9B54-D186238FE6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9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725922C9-FDE4-7544-B416-962B68C32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92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205CA86B-5160-6548-8D9A-AC1449D9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76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2400"/>
                <a:t>4</a:t>
              </a:r>
            </a:p>
          </p:txBody>
        </p:sp>
        <p:sp>
          <p:nvSpPr>
            <p:cNvPr id="3083" name="Line 11">
              <a:extLst>
                <a:ext uri="{FF2B5EF4-FFF2-40B4-BE49-F238E27FC236}">
                  <a16:creationId xmlns:a16="http://schemas.microsoft.com/office/drawing/2014/main" id="{FC804534-632F-2144-B621-A47EE76EB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1392"/>
              <a:ext cx="0" cy="1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2">
              <a:extLst>
                <a:ext uri="{FF2B5EF4-FFF2-40B4-BE49-F238E27FC236}">
                  <a16:creationId xmlns:a16="http://schemas.microsoft.com/office/drawing/2014/main" id="{93A935D7-7A22-6B4B-947B-E35AC3287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482"/>
              <a:ext cx="208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3D51DC9C-1B8E-614B-B472-9EB5725B7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52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</a:t>
              </a:r>
            </a:p>
            <a:p>
              <a:r>
                <a:rPr lang="en-US" altLang="en-US" sz="1400" b="1" dirty="0"/>
                <a:t>U</a:t>
              </a:r>
            </a:p>
            <a:p>
              <a:r>
                <a:rPr lang="en-US" altLang="en-US" sz="1400" b="1" dirty="0"/>
                <a:t>X</a:t>
              </a:r>
            </a:p>
          </p:txBody>
        </p:sp>
        <p:sp>
          <p:nvSpPr>
            <p:cNvPr id="3086" name="Line 14">
              <a:extLst>
                <a:ext uri="{FF2B5EF4-FFF2-40B4-BE49-F238E27FC236}">
                  <a16:creationId xmlns:a16="http://schemas.microsoft.com/office/drawing/2014/main" id="{BE520CAC-1164-DE48-B41A-58FD4DAE5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20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>
              <a:extLst>
                <a:ext uri="{FF2B5EF4-FFF2-40B4-BE49-F238E27FC236}">
                  <a16:creationId xmlns:a16="http://schemas.microsoft.com/office/drawing/2014/main" id="{52AC88E6-9301-544D-8283-5812AA738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600"/>
              <a:ext cx="0" cy="10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18">
              <a:extLst>
                <a:ext uri="{FF2B5EF4-FFF2-40B4-BE49-F238E27FC236}">
                  <a16:creationId xmlns:a16="http://schemas.microsoft.com/office/drawing/2014/main" id="{AA848E12-F50B-6A48-9A0B-08BD11090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1" y="600"/>
              <a:ext cx="2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Oval 19">
              <a:extLst>
                <a:ext uri="{FF2B5EF4-FFF2-40B4-BE49-F238E27FC236}">
                  <a16:creationId xmlns:a16="http://schemas.microsoft.com/office/drawing/2014/main" id="{F64D4EF6-9182-574F-928D-42BA8408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63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Rectangle 20">
              <a:extLst>
                <a:ext uri="{FF2B5EF4-FFF2-40B4-BE49-F238E27FC236}">
                  <a16:creationId xmlns:a16="http://schemas.microsoft.com/office/drawing/2014/main" id="{8D8E9F5B-F88B-274B-9757-5EBEB3A5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2304"/>
              <a:ext cx="616" cy="608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Rectangle 21">
              <a:extLst>
                <a:ext uri="{FF2B5EF4-FFF2-40B4-BE49-F238E27FC236}">
                  <a16:creationId xmlns:a16="http://schemas.microsoft.com/office/drawing/2014/main" id="{47538158-EF80-874D-A5EE-F8C36F0B4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83"/>
              <a:ext cx="6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Registers</a:t>
              </a:r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BC30B356-0801-A54C-95D7-6D1A4A88A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64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Line 23">
              <a:extLst>
                <a:ext uri="{FF2B5EF4-FFF2-40B4-BE49-F238E27FC236}">
                  <a16:creationId xmlns:a16="http://schemas.microsoft.com/office/drawing/2014/main" id="{AE449D89-A78D-8345-92BA-BA1222E96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8" y="1115"/>
              <a:ext cx="2" cy="253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Line 24">
              <a:extLst>
                <a:ext uri="{FF2B5EF4-FFF2-40B4-BE49-F238E27FC236}">
                  <a16:creationId xmlns:a16="http://schemas.microsoft.com/office/drawing/2014/main" id="{104F02B4-7014-3445-A8ED-E35AF558A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0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Line 25">
              <a:extLst>
                <a:ext uri="{FF2B5EF4-FFF2-40B4-BE49-F238E27FC236}">
                  <a16:creationId xmlns:a16="http://schemas.microsoft.com/office/drawing/2014/main" id="{C0DE53BB-A494-E54B-BEF1-CCAEF0DD0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54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Line 26">
              <a:extLst>
                <a:ext uri="{FF2B5EF4-FFF2-40B4-BE49-F238E27FC236}">
                  <a16:creationId xmlns:a16="http://schemas.microsoft.com/office/drawing/2014/main" id="{027013E2-A175-0B4F-9974-C5718C9CF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27">
              <a:extLst>
                <a:ext uri="{FF2B5EF4-FFF2-40B4-BE49-F238E27FC236}">
                  <a16:creationId xmlns:a16="http://schemas.microsoft.com/office/drawing/2014/main" id="{0C027B39-93CE-A640-BAB2-715E348EC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" y="2992"/>
              <a:ext cx="304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Rectangle 28">
              <a:extLst>
                <a:ext uri="{FF2B5EF4-FFF2-40B4-BE49-F238E27FC236}">
                  <a16:creationId xmlns:a16="http://schemas.microsoft.com/office/drawing/2014/main" id="{C68D8BE1-35D4-754A-BFBF-681D6132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" y="3038"/>
              <a:ext cx="32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Sign</a:t>
              </a:r>
            </a:p>
            <a:p>
              <a:r>
                <a:rPr lang="en-US" altLang="en-US" sz="1400" b="1"/>
                <a:t> Ext</a:t>
              </a:r>
            </a:p>
          </p:txBody>
        </p:sp>
        <p:sp>
          <p:nvSpPr>
            <p:cNvPr id="3101" name="Oval 29">
              <a:extLst>
                <a:ext uri="{FF2B5EF4-FFF2-40B4-BE49-F238E27FC236}">
                  <a16:creationId xmlns:a16="http://schemas.microsoft.com/office/drawing/2014/main" id="{C534717E-15B0-9944-9FF5-E26FA8B8E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35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30">
              <a:extLst>
                <a:ext uri="{FF2B5EF4-FFF2-40B4-BE49-F238E27FC236}">
                  <a16:creationId xmlns:a16="http://schemas.microsoft.com/office/drawing/2014/main" id="{29924217-F094-F747-8738-894CCDD15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31">
              <a:extLst>
                <a:ext uri="{FF2B5EF4-FFF2-40B4-BE49-F238E27FC236}">
                  <a16:creationId xmlns:a16="http://schemas.microsoft.com/office/drawing/2014/main" id="{C91204CD-25D2-3B44-9673-239BFB848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741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Line 32">
              <a:extLst>
                <a:ext uri="{FF2B5EF4-FFF2-40B4-BE49-F238E27FC236}">
                  <a16:creationId xmlns:a16="http://schemas.microsoft.com/office/drawing/2014/main" id="{00B3F385-7632-A04F-A648-381E111C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024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33">
              <a:extLst>
                <a:ext uri="{FF2B5EF4-FFF2-40B4-BE49-F238E27FC236}">
                  <a16:creationId xmlns:a16="http://schemas.microsoft.com/office/drawing/2014/main" id="{436C4403-F993-4446-B05B-AB729968E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302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4">
              <a:extLst>
                <a:ext uri="{FF2B5EF4-FFF2-40B4-BE49-F238E27FC236}">
                  <a16:creationId xmlns:a16="http://schemas.microsoft.com/office/drawing/2014/main" id="{F763885D-CCFA-0E49-9371-0C5E966E2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" y="3124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Line 36">
              <a:extLst>
                <a:ext uri="{FF2B5EF4-FFF2-40B4-BE49-F238E27FC236}">
                  <a16:creationId xmlns:a16="http://schemas.microsoft.com/office/drawing/2014/main" id="{45C8307A-2755-4448-B320-F8CE02272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216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37">
              <a:extLst>
                <a:ext uri="{FF2B5EF4-FFF2-40B4-BE49-F238E27FC236}">
                  <a16:creationId xmlns:a16="http://schemas.microsoft.com/office/drawing/2014/main" id="{949F3F04-FEDA-D740-BCB3-74EE60377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" y="2752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Rectangle 38">
              <a:extLst>
                <a:ext uri="{FF2B5EF4-FFF2-40B4-BE49-F238E27FC236}">
                  <a16:creationId xmlns:a16="http://schemas.microsoft.com/office/drawing/2014/main" id="{500F1C8B-D1CC-DD4E-BA38-738AB832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" y="279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2BFB83A0-FEFC-3F43-B397-817089BC5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832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Line 40">
              <a:extLst>
                <a:ext uri="{FF2B5EF4-FFF2-40B4-BE49-F238E27FC236}">
                  <a16:creationId xmlns:a16="http://schemas.microsoft.com/office/drawing/2014/main" id="{D5CFFE29-931C-9D4B-8865-5C79C844A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216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Line 41">
              <a:extLst>
                <a:ext uri="{FF2B5EF4-FFF2-40B4-BE49-F238E27FC236}">
                  <a16:creationId xmlns:a16="http://schemas.microsoft.com/office/drawing/2014/main" id="{A86B2C15-F0F8-D148-98FD-75E992CC5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9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Line 42">
              <a:extLst>
                <a:ext uri="{FF2B5EF4-FFF2-40B4-BE49-F238E27FC236}">
                  <a16:creationId xmlns:a16="http://schemas.microsoft.com/office/drawing/2014/main" id="{5D313A0C-C90F-D848-8A47-0D1E06CF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168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Line 43">
              <a:extLst>
                <a:ext uri="{FF2B5EF4-FFF2-40B4-BE49-F238E27FC236}">
                  <a16:creationId xmlns:a16="http://schemas.microsoft.com/office/drawing/2014/main" id="{4FF9FBD2-A53C-ED48-81C0-8BFE2737A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32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Line 44">
              <a:extLst>
                <a:ext uri="{FF2B5EF4-FFF2-40B4-BE49-F238E27FC236}">
                  <a16:creationId xmlns:a16="http://schemas.microsoft.com/office/drawing/2014/main" id="{E65F1F13-9979-974D-836C-12871A332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448"/>
              <a:ext cx="8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45">
              <a:extLst>
                <a:ext uri="{FF2B5EF4-FFF2-40B4-BE49-F238E27FC236}">
                  <a16:creationId xmlns:a16="http://schemas.microsoft.com/office/drawing/2014/main" id="{202E4A18-FE05-2E46-88F6-5222617A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1840"/>
              <a:ext cx="213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Rectangle 46">
              <a:extLst>
                <a:ext uri="{FF2B5EF4-FFF2-40B4-BE49-F238E27FC236}">
                  <a16:creationId xmlns:a16="http://schemas.microsoft.com/office/drawing/2014/main" id="{5654925B-4940-184E-A5A7-0690508D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838"/>
              <a:ext cx="25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400" b="1"/>
                <a:t>Sh</a:t>
              </a:r>
            </a:p>
            <a:p>
              <a:r>
                <a:rPr lang="en-US" altLang="en-US" sz="1400" b="1"/>
                <a:t> L</a:t>
              </a:r>
            </a:p>
            <a:p>
              <a:r>
                <a:rPr lang="en-US" altLang="en-US" sz="1400" b="1"/>
                <a:t> 2</a:t>
              </a:r>
            </a:p>
          </p:txBody>
        </p:sp>
        <p:sp>
          <p:nvSpPr>
            <p:cNvPr id="3119" name="Line 47">
              <a:extLst>
                <a:ext uri="{FF2B5EF4-FFF2-40B4-BE49-F238E27FC236}">
                  <a16:creationId xmlns:a16="http://schemas.microsoft.com/office/drawing/2014/main" id="{9AC167B3-8068-D542-B470-5EA5A2692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Rectangle 48">
              <a:extLst>
                <a:ext uri="{FF2B5EF4-FFF2-40B4-BE49-F238E27FC236}">
                  <a16:creationId xmlns:a16="http://schemas.microsoft.com/office/drawing/2014/main" id="{37B03681-506B-3A44-A487-0DC76A230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736"/>
              <a:ext cx="664" cy="656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Rectangle 49">
              <a:extLst>
                <a:ext uri="{FF2B5EF4-FFF2-40B4-BE49-F238E27FC236}">
                  <a16:creationId xmlns:a16="http://schemas.microsoft.com/office/drawing/2014/main" id="{0921E381-FF0B-D545-8925-95463888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815"/>
              <a:ext cx="72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Data</a:t>
              </a:r>
            </a:p>
            <a:p>
              <a:r>
                <a:rPr lang="en-US" altLang="en-US" sz="1600" b="1"/>
                <a:t>Memory</a:t>
              </a:r>
            </a:p>
          </p:txBody>
        </p:sp>
        <p:sp>
          <p:nvSpPr>
            <p:cNvPr id="3122" name="Oval 50">
              <a:extLst>
                <a:ext uri="{FF2B5EF4-FFF2-40B4-BE49-F238E27FC236}">
                  <a16:creationId xmlns:a16="http://schemas.microsoft.com/office/drawing/2014/main" id="{225EEF4C-0635-2449-B3F6-ECB513778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3040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Rectangle 51">
              <a:extLst>
                <a:ext uri="{FF2B5EF4-FFF2-40B4-BE49-F238E27FC236}">
                  <a16:creationId xmlns:a16="http://schemas.microsoft.com/office/drawing/2014/main" id="{597833BE-444F-C149-8F30-882301850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" y="3086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24" name="Line 52">
              <a:extLst>
                <a:ext uri="{FF2B5EF4-FFF2-40B4-BE49-F238E27FC236}">
                  <a16:creationId xmlns:a16="http://schemas.microsoft.com/office/drawing/2014/main" id="{7AC3C3E4-A465-BE42-AB04-5B153F4DB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3168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Line 53">
              <a:extLst>
                <a:ext uri="{FF2B5EF4-FFF2-40B4-BE49-F238E27FC236}">
                  <a16:creationId xmlns:a16="http://schemas.microsoft.com/office/drawing/2014/main" id="{153DEA68-49D4-EE4C-8FB2-812AE981F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3312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Line 55">
              <a:extLst>
                <a:ext uri="{FF2B5EF4-FFF2-40B4-BE49-F238E27FC236}">
                  <a16:creationId xmlns:a16="http://schemas.microsoft.com/office/drawing/2014/main" id="{516C87B7-B5E6-294D-A333-EE4FADB5C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3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Line 56">
              <a:extLst>
                <a:ext uri="{FF2B5EF4-FFF2-40B4-BE49-F238E27FC236}">
                  <a16:creationId xmlns:a16="http://schemas.microsoft.com/office/drawing/2014/main" id="{4BF41B95-FC6A-A742-8317-0249A01E4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0" cy="6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57">
              <a:extLst>
                <a:ext uri="{FF2B5EF4-FFF2-40B4-BE49-F238E27FC236}">
                  <a16:creationId xmlns:a16="http://schemas.microsoft.com/office/drawing/2014/main" id="{AD3A8816-A940-BA40-8463-CD6E0B5E1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Line 58">
              <a:extLst>
                <a:ext uri="{FF2B5EF4-FFF2-40B4-BE49-F238E27FC236}">
                  <a16:creationId xmlns:a16="http://schemas.microsoft.com/office/drawing/2014/main" id="{4AC0F1FC-B2B9-8841-AC14-652BC77AF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07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59">
              <a:extLst>
                <a:ext uri="{FF2B5EF4-FFF2-40B4-BE49-F238E27FC236}">
                  <a16:creationId xmlns:a16="http://schemas.microsoft.com/office/drawing/2014/main" id="{59B75101-61BB-E64D-9A67-A98A46A94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456"/>
              <a:ext cx="13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Line 60">
              <a:extLst>
                <a:ext uri="{FF2B5EF4-FFF2-40B4-BE49-F238E27FC236}">
                  <a16:creationId xmlns:a16="http://schemas.microsoft.com/office/drawing/2014/main" id="{B62AEE93-41A3-6D47-B6F9-6033D30B8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61">
              <a:extLst>
                <a:ext uri="{FF2B5EF4-FFF2-40B4-BE49-F238E27FC236}">
                  <a16:creationId xmlns:a16="http://schemas.microsoft.com/office/drawing/2014/main" id="{23F501FA-D1C3-B54E-87E2-61FF93DB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Line 62">
              <a:extLst>
                <a:ext uri="{FF2B5EF4-FFF2-40B4-BE49-F238E27FC236}">
                  <a16:creationId xmlns:a16="http://schemas.microsoft.com/office/drawing/2014/main" id="{9003FEF7-4DA8-A541-A4A4-852D6CD2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4" y="3312"/>
              <a:ext cx="0" cy="6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Line 63">
              <a:extLst>
                <a:ext uri="{FF2B5EF4-FFF2-40B4-BE49-F238E27FC236}">
                  <a16:creationId xmlns:a16="http://schemas.microsoft.com/office/drawing/2014/main" id="{0D74CCBA-9736-D640-9314-F384A4D08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984"/>
              <a:ext cx="37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64">
              <a:extLst>
                <a:ext uri="{FF2B5EF4-FFF2-40B4-BE49-F238E27FC236}">
                  <a16:creationId xmlns:a16="http://schemas.microsoft.com/office/drawing/2014/main" id="{3EB2991F-CADF-A840-A2CA-7282BA142B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0" cy="10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65">
              <a:extLst>
                <a:ext uri="{FF2B5EF4-FFF2-40B4-BE49-F238E27FC236}">
                  <a16:creationId xmlns:a16="http://schemas.microsoft.com/office/drawing/2014/main" id="{07B35A3D-6FB5-D046-8839-44CEE591D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871"/>
              <a:ext cx="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Line 66">
              <a:extLst>
                <a:ext uri="{FF2B5EF4-FFF2-40B4-BE49-F238E27FC236}">
                  <a16:creationId xmlns:a16="http://schemas.microsoft.com/office/drawing/2014/main" id="{0B69FACF-1FB8-9745-992B-0420A1210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0" y="1120"/>
              <a:ext cx="0" cy="76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67">
              <a:extLst>
                <a:ext uri="{FF2B5EF4-FFF2-40B4-BE49-F238E27FC236}">
                  <a16:creationId xmlns:a16="http://schemas.microsoft.com/office/drawing/2014/main" id="{E1E46B3E-38BD-F449-A228-11919F6DE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8" y="1107"/>
              <a:ext cx="511" cy="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Line 68">
              <a:extLst>
                <a:ext uri="{FF2B5EF4-FFF2-40B4-BE49-F238E27FC236}">
                  <a16:creationId xmlns:a16="http://schemas.microsoft.com/office/drawing/2014/main" id="{A0B6F068-2F0E-F14F-9706-6F0521657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7" y="870"/>
              <a:ext cx="5" cy="23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Line 69">
              <a:extLst>
                <a:ext uri="{FF2B5EF4-FFF2-40B4-BE49-F238E27FC236}">
                  <a16:creationId xmlns:a16="http://schemas.microsoft.com/office/drawing/2014/main" id="{7BC865DF-7FEF-DC4F-A7EC-C886B26C1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884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Line 70">
              <a:extLst>
                <a:ext uri="{FF2B5EF4-FFF2-40B4-BE49-F238E27FC236}">
                  <a16:creationId xmlns:a16="http://schemas.microsoft.com/office/drawing/2014/main" id="{E8EFA3BF-279A-E347-9DE9-69748EE02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" y="738"/>
              <a:ext cx="239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Line 71">
              <a:extLst>
                <a:ext uri="{FF2B5EF4-FFF2-40B4-BE49-F238E27FC236}">
                  <a16:creationId xmlns:a16="http://schemas.microsoft.com/office/drawing/2014/main" id="{ECB53DB0-259B-B548-8C0C-0C659C08A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355"/>
              <a:ext cx="0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Line 72">
              <a:extLst>
                <a:ext uri="{FF2B5EF4-FFF2-40B4-BE49-F238E27FC236}">
                  <a16:creationId xmlns:a16="http://schemas.microsoft.com/office/drawing/2014/main" id="{CF008DB1-9796-434F-92AC-70827D82C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" y="355"/>
              <a:ext cx="3886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Line 73">
              <a:extLst>
                <a:ext uri="{FF2B5EF4-FFF2-40B4-BE49-F238E27FC236}">
                  <a16:creationId xmlns:a16="http://schemas.microsoft.com/office/drawing/2014/main" id="{D9F55557-EB07-EB48-9733-8E7BA36ED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355"/>
              <a:ext cx="0" cy="214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Line 74">
              <a:extLst>
                <a:ext uri="{FF2B5EF4-FFF2-40B4-BE49-F238E27FC236}">
                  <a16:creationId xmlns:a16="http://schemas.microsoft.com/office/drawing/2014/main" id="{1C796982-14D1-514B-9811-574436FFF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2496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75">
              <a:extLst>
                <a:ext uri="{FF2B5EF4-FFF2-40B4-BE49-F238E27FC236}">
                  <a16:creationId xmlns:a16="http://schemas.microsoft.com/office/drawing/2014/main" id="{85D5C8E9-67F2-6B4F-9A94-22DC8F477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690"/>
              <a:ext cx="424" cy="904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Rectangle 76">
              <a:extLst>
                <a:ext uri="{FF2B5EF4-FFF2-40B4-BE49-F238E27FC236}">
                  <a16:creationId xmlns:a16="http://schemas.microsoft.com/office/drawing/2014/main" id="{C4BEBB67-0401-C545-872C-619E1F788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652"/>
              <a:ext cx="203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C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N</a:t>
              </a:r>
            </a:p>
            <a:p>
              <a:r>
                <a:rPr lang="en-US" altLang="en-US" sz="1400" b="1" dirty="0"/>
                <a:t>T</a:t>
              </a:r>
            </a:p>
            <a:p>
              <a:r>
                <a:rPr lang="en-US" altLang="en-US" sz="1400" b="1" dirty="0"/>
                <a:t>R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L</a:t>
              </a:r>
            </a:p>
          </p:txBody>
        </p:sp>
        <p:sp>
          <p:nvSpPr>
            <p:cNvPr id="3149" name="Line 77">
              <a:extLst>
                <a:ext uri="{FF2B5EF4-FFF2-40B4-BE49-F238E27FC236}">
                  <a16:creationId xmlns:a16="http://schemas.microsoft.com/office/drawing/2014/main" id="{4E847F84-43E9-434D-94AC-1D575A1F3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13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Line 78">
              <a:extLst>
                <a:ext uri="{FF2B5EF4-FFF2-40B4-BE49-F238E27FC236}">
                  <a16:creationId xmlns:a16="http://schemas.microsoft.com/office/drawing/2014/main" id="{86DBEB0D-F675-CC4C-B25A-AF266130E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Line 79">
              <a:extLst>
                <a:ext uri="{FF2B5EF4-FFF2-40B4-BE49-F238E27FC236}">
                  <a16:creationId xmlns:a16="http://schemas.microsoft.com/office/drawing/2014/main" id="{EB41A182-1D90-3346-9845-CB6FC958D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4" y="214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Line 80">
              <a:extLst>
                <a:ext uri="{FF2B5EF4-FFF2-40B4-BE49-F238E27FC236}">
                  <a16:creationId xmlns:a16="http://schemas.microsoft.com/office/drawing/2014/main" id="{A593ED4C-E4EF-3B49-BB50-A6E574D2A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Line 81">
              <a:extLst>
                <a:ext uri="{FF2B5EF4-FFF2-40B4-BE49-F238E27FC236}">
                  <a16:creationId xmlns:a16="http://schemas.microsoft.com/office/drawing/2014/main" id="{83BE22CD-040A-FD4F-95FF-E306F16A2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82">
              <a:extLst>
                <a:ext uri="{FF2B5EF4-FFF2-40B4-BE49-F238E27FC236}">
                  <a16:creationId xmlns:a16="http://schemas.microsoft.com/office/drawing/2014/main" id="{2F9D45D0-77F3-AF4B-B95C-404154E3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3412"/>
              <a:ext cx="328" cy="472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83">
              <a:extLst>
                <a:ext uri="{FF2B5EF4-FFF2-40B4-BE49-F238E27FC236}">
                  <a16:creationId xmlns:a16="http://schemas.microsoft.com/office/drawing/2014/main" id="{4AEC9D32-E380-084D-B5B3-8144EDFC9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3172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Line 84">
              <a:extLst>
                <a:ext uri="{FF2B5EF4-FFF2-40B4-BE49-F238E27FC236}">
                  <a16:creationId xmlns:a16="http://schemas.microsoft.com/office/drawing/2014/main" id="{BBF17CD7-E993-FB4D-9480-875DD1433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648"/>
              <a:ext cx="16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Rectangle 85">
              <a:extLst>
                <a:ext uri="{FF2B5EF4-FFF2-40B4-BE49-F238E27FC236}">
                  <a16:creationId xmlns:a16="http://schemas.microsoft.com/office/drawing/2014/main" id="{E5DD6534-A01A-D348-8144-A4BF489B0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518"/>
              <a:ext cx="35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ALU</a:t>
              </a:r>
            </a:p>
            <a:p>
              <a:r>
                <a:rPr lang="en-US" altLang="en-US" sz="1400" b="1"/>
                <a:t>CTL</a:t>
              </a:r>
            </a:p>
          </p:txBody>
        </p:sp>
        <p:sp>
          <p:nvSpPr>
            <p:cNvPr id="3158" name="Rectangle 86">
              <a:extLst>
                <a:ext uri="{FF2B5EF4-FFF2-40B4-BE49-F238E27FC236}">
                  <a16:creationId xmlns:a16="http://schemas.microsoft.com/office/drawing/2014/main" id="{A760C196-26E0-D54A-B813-2C1B1A5B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" y="3993"/>
              <a:ext cx="917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INSTRUCTION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     FETCH</a:t>
              </a:r>
            </a:p>
            <a:p>
              <a:pPr algn="ctr"/>
              <a:r>
                <a:rPr lang="en-US" altLang="en-US" sz="1400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59" name="Rectangle 87">
              <a:extLst>
                <a:ext uri="{FF2B5EF4-FFF2-40B4-BE49-F238E27FC236}">
                  <a16:creationId xmlns:a16="http://schemas.microsoft.com/office/drawing/2014/main" id="{C820FFD0-B603-1749-BA86-B17881A8F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3993"/>
              <a:ext cx="976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 DECODE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REG  </a:t>
              </a:r>
              <a:r>
                <a:rPr lang="en-US" altLang="en-US" b="1" dirty="0">
                  <a:solidFill>
                    <a:srgbClr val="FF0066"/>
                  </a:solidFill>
                </a:rPr>
                <a:t>FETCH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0" name="Rectangle 88">
              <a:extLst>
                <a:ext uri="{FF2B5EF4-FFF2-40B4-BE49-F238E27FC236}">
                  <a16:creationId xmlns:a16="http://schemas.microsoft.com/office/drawing/2014/main" id="{D5F16472-ADBE-EE4B-A7A0-068830347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8" y="4001"/>
              <a:ext cx="995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     </a:t>
              </a:r>
              <a:r>
                <a:rPr lang="en-US" altLang="en-US" sz="1400" b="1" dirty="0">
                  <a:solidFill>
                    <a:srgbClr val="FF0066"/>
                  </a:solidFill>
                </a:rPr>
                <a:t>EXECUTE/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ADDRESS </a:t>
              </a:r>
              <a:r>
                <a:rPr lang="en-US" altLang="en-US" b="1" dirty="0">
                  <a:solidFill>
                    <a:srgbClr val="FF0066"/>
                  </a:solidFill>
                </a:rPr>
                <a:t>CALC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61" name="Rectangle 89">
              <a:extLst>
                <a:ext uri="{FF2B5EF4-FFF2-40B4-BE49-F238E27FC236}">
                  <a16:creationId xmlns:a16="http://schemas.microsoft.com/office/drawing/2014/main" id="{2E1C00EE-D310-3F40-B8D6-B74C690F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002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MEMORY</a:t>
              </a:r>
            </a:p>
            <a:p>
              <a:r>
                <a:rPr lang="en-US" altLang="en-US" sz="1400" b="1" dirty="0"/>
                <a:t>  </a:t>
              </a:r>
              <a:r>
                <a:rPr lang="en-US" altLang="en-US" b="1" dirty="0"/>
                <a:t>ACCESS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2" name="Rectangle 90">
              <a:extLst>
                <a:ext uri="{FF2B5EF4-FFF2-40B4-BE49-F238E27FC236}">
                  <a16:creationId xmlns:a16="http://schemas.microsoft.com/office/drawing/2014/main" id="{CD204244-FDBA-AA4F-BB6F-58F35041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9" y="4001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WRITE</a:t>
              </a:r>
            </a:p>
            <a:p>
              <a:r>
                <a:rPr lang="en-US" altLang="en-US" b="1" dirty="0"/>
                <a:t>BACK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3" name="Oval 91">
              <a:extLst>
                <a:ext uri="{FF2B5EF4-FFF2-40B4-BE49-F238E27FC236}">
                  <a16:creationId xmlns:a16="http://schemas.microsoft.com/office/drawing/2014/main" id="{53E82258-29E8-FF4B-9FE6-8F2BFB9FE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AutoShape 92">
              <a:extLst>
                <a:ext uri="{FF2B5EF4-FFF2-40B4-BE49-F238E27FC236}">
                  <a16:creationId xmlns:a16="http://schemas.microsoft.com/office/drawing/2014/main" id="{E9C12B6E-8E62-B646-A3D8-55D85097F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0" y="1576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93">
              <a:extLst>
                <a:ext uri="{FF2B5EF4-FFF2-40B4-BE49-F238E27FC236}">
                  <a16:creationId xmlns:a16="http://schemas.microsoft.com/office/drawing/2014/main" id="{77883E8C-E8CD-3146-B0A6-BB54C5F9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454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6" name="AutoShape 94">
              <a:extLst>
                <a:ext uri="{FF2B5EF4-FFF2-40B4-BE49-F238E27FC236}">
                  <a16:creationId xmlns:a16="http://schemas.microsoft.com/office/drawing/2014/main" id="{8DC1A795-C6FC-DA40-8086-FA00322D48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040" y="1768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Rectangle 95">
              <a:extLst>
                <a:ext uri="{FF2B5EF4-FFF2-40B4-BE49-F238E27FC236}">
                  <a16:creationId xmlns:a16="http://schemas.microsoft.com/office/drawing/2014/main" id="{6736D51E-F31C-3343-A539-D0A03B339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646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8" name="Line 96">
              <a:extLst>
                <a:ext uri="{FF2B5EF4-FFF2-40B4-BE49-F238E27FC236}">
                  <a16:creationId xmlns:a16="http://schemas.microsoft.com/office/drawing/2014/main" id="{43C90ACC-4ED0-8F46-AA07-E90A0C5BF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68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" name="AutoShape 97">
              <a:extLst>
                <a:ext uri="{FF2B5EF4-FFF2-40B4-BE49-F238E27FC236}">
                  <a16:creationId xmlns:a16="http://schemas.microsoft.com/office/drawing/2014/main" id="{5BA7302C-0273-3C45-A5EB-4A32FBDCC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100" y="2572"/>
              <a:ext cx="736" cy="32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Rectangle 98">
              <a:extLst>
                <a:ext uri="{FF2B5EF4-FFF2-40B4-BE49-F238E27FC236}">
                  <a16:creationId xmlns:a16="http://schemas.microsoft.com/office/drawing/2014/main" id="{6E174EFF-7076-4F4B-86F8-041042DDE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2495"/>
              <a:ext cx="20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A</a:t>
              </a:r>
            </a:p>
            <a:p>
              <a:r>
                <a:rPr lang="en-US" altLang="en-US" sz="1600" b="1"/>
                <a:t>L</a:t>
              </a:r>
            </a:p>
            <a:p>
              <a:r>
                <a:rPr lang="en-US" altLang="en-US" sz="1600" b="1"/>
                <a:t>U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0D29134-01D1-0C4E-A98D-0B2E6C654C5F}"/>
              </a:ext>
            </a:extLst>
          </p:cNvPr>
          <p:cNvSpPr/>
          <p:nvPr/>
        </p:nvSpPr>
        <p:spPr>
          <a:xfrm>
            <a:off x="152564" y="5138032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BEQ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add $t0, $t1, $t2</a:t>
            </a:r>
          </a:p>
        </p:txBody>
      </p:sp>
      <p:sp>
        <p:nvSpPr>
          <p:cNvPr id="103" name="Line 35">
            <a:extLst>
              <a:ext uri="{FF2B5EF4-FFF2-40B4-BE49-F238E27FC236}">
                <a16:creationId xmlns:a16="http://schemas.microsoft.com/office/drawing/2014/main" id="{166E1EE5-2A91-954C-9936-C378C6C11E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3741" y="3963986"/>
            <a:ext cx="23494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Line 54">
            <a:extLst>
              <a:ext uri="{FF2B5EF4-FFF2-40B4-BE49-F238E27FC236}">
                <a16:creationId xmlns:a16="http://schemas.microsoft.com/office/drawing/2014/main" id="{BCD8DF29-63E0-7245-AB00-59127A3D1A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503612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2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9B1CA6C8-702E-9843-9A7B-C64C08E83AD6}"/>
              </a:ext>
            </a:extLst>
          </p:cNvPr>
          <p:cNvSpPr/>
          <p:nvPr/>
        </p:nvSpPr>
        <p:spPr bwMode="auto">
          <a:xfrm>
            <a:off x="8039894" y="477787"/>
            <a:ext cx="1011635" cy="16603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16B928-ABEC-EE4A-A7EC-9FE88FD77D7E}"/>
              </a:ext>
            </a:extLst>
          </p:cNvPr>
          <p:cNvSpPr/>
          <p:nvPr/>
        </p:nvSpPr>
        <p:spPr bwMode="auto">
          <a:xfrm>
            <a:off x="97472" y="2685838"/>
            <a:ext cx="8959058" cy="16603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83C52C7-DED8-2C49-9ED1-53199AA76DD4}"/>
              </a:ext>
            </a:extLst>
          </p:cNvPr>
          <p:cNvSpPr/>
          <p:nvPr/>
        </p:nvSpPr>
        <p:spPr bwMode="auto">
          <a:xfrm>
            <a:off x="92471" y="477787"/>
            <a:ext cx="6051784" cy="16603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238D568-2CF9-3147-99AE-67BFBFF01AFE}"/>
              </a:ext>
            </a:extLst>
          </p:cNvPr>
          <p:cNvSpPr/>
          <p:nvPr/>
        </p:nvSpPr>
        <p:spPr bwMode="auto">
          <a:xfrm>
            <a:off x="110331" y="4876385"/>
            <a:ext cx="6021551" cy="16603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sp>
        <p:nvSpPr>
          <p:cNvPr id="2" name="Line 78">
            <a:extLst>
              <a:ext uri="{FF2B5EF4-FFF2-40B4-BE49-F238E27FC236}">
                <a16:creationId xmlns:a16="http://schemas.microsoft.com/office/drawing/2014/main" id="{61B8EA4A-0D37-124B-A5F4-BA8B384F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0469" y="123825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Line 79">
            <a:extLst>
              <a:ext uri="{FF2B5EF4-FFF2-40B4-BE49-F238E27FC236}">
                <a16:creationId xmlns:a16="http://schemas.microsoft.com/office/drawing/2014/main" id="{5F8634CA-005E-8741-84EF-9D5F830D0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794" y="84137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Line 80">
            <a:extLst>
              <a:ext uri="{FF2B5EF4-FFF2-40B4-BE49-F238E27FC236}">
                <a16:creationId xmlns:a16="http://schemas.microsoft.com/office/drawing/2014/main" id="{4287309D-3290-F54B-9BDE-E03296227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844" y="123825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81">
            <a:extLst>
              <a:ext uri="{FF2B5EF4-FFF2-40B4-BE49-F238E27FC236}">
                <a16:creationId xmlns:a16="http://schemas.microsoft.com/office/drawing/2014/main" id="{F14F96CF-FB7F-044E-BEA4-6C190F96A6B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3069" y="123825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EEABB-9871-0240-B720-0301734E24D2}"/>
              </a:ext>
            </a:extLst>
          </p:cNvPr>
          <p:cNvSpPr/>
          <p:nvPr/>
        </p:nvSpPr>
        <p:spPr>
          <a:xfrm>
            <a:off x="74612" y="533400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add $t0, $t1, $t2</a:t>
            </a:r>
          </a:p>
        </p:txBody>
      </p:sp>
      <p:sp>
        <p:nvSpPr>
          <p:cNvPr id="11" name="Rectangle 86">
            <a:extLst>
              <a:ext uri="{FF2B5EF4-FFF2-40B4-BE49-F238E27FC236}">
                <a16:creationId xmlns:a16="http://schemas.microsoft.com/office/drawing/2014/main" id="{811A0638-164C-AA4B-A3D3-2337B4908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642" y="1257653"/>
            <a:ext cx="145573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INSTRUCTION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     FETCH</a:t>
            </a:r>
          </a:p>
          <a:p>
            <a:pPr algn="ctr"/>
            <a:r>
              <a:rPr lang="en-US" altLang="en-US" sz="1400" b="1" dirty="0">
                <a:solidFill>
                  <a:srgbClr val="0070C0"/>
                </a:solidFill>
              </a:rPr>
              <a:t>(e.g., 200ps)</a:t>
            </a:r>
          </a:p>
        </p:txBody>
      </p:sp>
      <p:sp>
        <p:nvSpPr>
          <p:cNvPr id="12" name="Rectangle 87">
            <a:extLst>
              <a:ext uri="{FF2B5EF4-FFF2-40B4-BE49-F238E27FC236}">
                <a16:creationId xmlns:a16="http://schemas.microsoft.com/office/drawing/2014/main" id="{70ACB317-2931-AB4C-BABC-A6F99263B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842" y="1257653"/>
            <a:ext cx="1549400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 DECODE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REG  </a:t>
            </a:r>
            <a:r>
              <a:rPr lang="en-US" altLang="en-US" b="1" dirty="0">
                <a:solidFill>
                  <a:srgbClr val="FF0066"/>
                </a:solidFill>
              </a:rPr>
              <a:t>FETCH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100ps)</a:t>
            </a:r>
          </a:p>
        </p:txBody>
      </p:sp>
      <p:sp>
        <p:nvSpPr>
          <p:cNvPr id="13" name="Rectangle 88">
            <a:extLst>
              <a:ext uri="{FF2B5EF4-FFF2-40B4-BE49-F238E27FC236}">
                <a16:creationId xmlns:a16="http://schemas.microsoft.com/office/drawing/2014/main" id="{5F532F13-6EE1-5F40-BCDB-D74D4ECAC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5442" y="1270353"/>
            <a:ext cx="157956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     </a:t>
            </a:r>
            <a:r>
              <a:rPr lang="en-US" altLang="en-US" sz="1400" b="1" dirty="0">
                <a:solidFill>
                  <a:srgbClr val="FF0066"/>
                </a:solidFill>
              </a:rPr>
              <a:t>EXECUTE/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ADDRESS </a:t>
            </a:r>
            <a:r>
              <a:rPr lang="en-US" altLang="en-US" b="1" dirty="0">
                <a:solidFill>
                  <a:srgbClr val="FF0066"/>
                </a:solidFill>
              </a:rPr>
              <a:t>CALC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200ps)</a:t>
            </a:r>
          </a:p>
        </p:txBody>
      </p:sp>
      <p:sp>
        <p:nvSpPr>
          <p:cNvPr id="14" name="Rectangle 89">
            <a:extLst>
              <a:ext uri="{FF2B5EF4-FFF2-40B4-BE49-F238E27FC236}">
                <a16:creationId xmlns:a16="http://schemas.microsoft.com/office/drawing/2014/main" id="{E5037918-BD05-A047-974C-39DBE1542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042" y="1271940"/>
            <a:ext cx="109378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MEMORY</a:t>
            </a:r>
          </a:p>
          <a:p>
            <a:r>
              <a:rPr lang="en-US" altLang="en-US" sz="1400" b="1" dirty="0"/>
              <a:t>  </a:t>
            </a:r>
            <a:r>
              <a:rPr lang="en-US" altLang="en-US" b="1" dirty="0"/>
              <a:t>ACCESS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225ps)</a:t>
            </a:r>
          </a:p>
        </p:txBody>
      </p:sp>
      <p:sp>
        <p:nvSpPr>
          <p:cNvPr id="15" name="Rectangle 90">
            <a:extLst>
              <a:ext uri="{FF2B5EF4-FFF2-40B4-BE49-F238E27FC236}">
                <a16:creationId xmlns:a16="http://schemas.microsoft.com/office/drawing/2014/main" id="{40C95BBB-F4D4-1C4A-A48E-6B991920D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029" y="1270353"/>
            <a:ext cx="109378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WRITE</a:t>
            </a:r>
          </a:p>
          <a:p>
            <a:r>
              <a:rPr lang="en-US" altLang="en-US" b="1" dirty="0">
                <a:solidFill>
                  <a:srgbClr val="FF0066"/>
                </a:solidFill>
              </a:rPr>
              <a:t>BACK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100ps)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DFF03B-104B-7B4B-94AD-C6A0A0F314BD}"/>
              </a:ext>
            </a:extLst>
          </p:cNvPr>
          <p:cNvSpPr/>
          <p:nvPr/>
        </p:nvSpPr>
        <p:spPr>
          <a:xfrm>
            <a:off x="74612" y="2781971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LW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</a:t>
            </a:r>
            <a:r>
              <a:rPr lang="en-US" b="1" dirty="0" err="1">
                <a:solidFill>
                  <a:srgbClr val="3333CC"/>
                </a:solidFill>
              </a:rPr>
              <a:t>lw</a:t>
            </a:r>
            <a:r>
              <a:rPr lang="en-US" b="1" dirty="0">
                <a:solidFill>
                  <a:srgbClr val="3333CC"/>
                </a:solidFill>
              </a:rPr>
              <a:t> $t0, 100($s0)</a:t>
            </a:r>
          </a:p>
        </p:txBody>
      </p:sp>
      <p:sp>
        <p:nvSpPr>
          <p:cNvPr id="17" name="Rectangle 86">
            <a:extLst>
              <a:ext uri="{FF2B5EF4-FFF2-40B4-BE49-F238E27FC236}">
                <a16:creationId xmlns:a16="http://schemas.microsoft.com/office/drawing/2014/main" id="{2C5E4D79-7E01-E841-B741-4797F381C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642" y="3460900"/>
            <a:ext cx="145573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INSTRUCTION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     FETCH</a:t>
            </a:r>
          </a:p>
          <a:p>
            <a:pPr algn="ctr"/>
            <a:r>
              <a:rPr lang="en-US" altLang="en-US" sz="1400" b="1" dirty="0">
                <a:solidFill>
                  <a:srgbClr val="0070C0"/>
                </a:solidFill>
              </a:rPr>
              <a:t>(e.g., 200ps)</a:t>
            </a:r>
          </a:p>
        </p:txBody>
      </p:sp>
      <p:sp>
        <p:nvSpPr>
          <p:cNvPr id="18" name="Rectangle 87">
            <a:extLst>
              <a:ext uri="{FF2B5EF4-FFF2-40B4-BE49-F238E27FC236}">
                <a16:creationId xmlns:a16="http://schemas.microsoft.com/office/drawing/2014/main" id="{A50D4D21-6F1F-E24B-9C6D-DF438AD78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842" y="3460900"/>
            <a:ext cx="1549400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 DECODE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REG  </a:t>
            </a:r>
            <a:r>
              <a:rPr lang="en-US" altLang="en-US" b="1" dirty="0">
                <a:solidFill>
                  <a:srgbClr val="FF0066"/>
                </a:solidFill>
              </a:rPr>
              <a:t>FETCH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100ps)</a:t>
            </a:r>
          </a:p>
        </p:txBody>
      </p:sp>
      <p:sp>
        <p:nvSpPr>
          <p:cNvPr id="19" name="Rectangle 88">
            <a:extLst>
              <a:ext uri="{FF2B5EF4-FFF2-40B4-BE49-F238E27FC236}">
                <a16:creationId xmlns:a16="http://schemas.microsoft.com/office/drawing/2014/main" id="{3E0519EC-884A-8446-8639-9D963EBB0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5442" y="3473600"/>
            <a:ext cx="157956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     </a:t>
            </a:r>
            <a:r>
              <a:rPr lang="en-US" altLang="en-US" sz="1400" b="1" dirty="0">
                <a:solidFill>
                  <a:srgbClr val="FF0066"/>
                </a:solidFill>
              </a:rPr>
              <a:t>EXECUTE/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ADDRESS </a:t>
            </a:r>
            <a:r>
              <a:rPr lang="en-US" altLang="en-US" b="1" dirty="0">
                <a:solidFill>
                  <a:srgbClr val="FF0066"/>
                </a:solidFill>
              </a:rPr>
              <a:t>CALC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200ps)</a:t>
            </a:r>
          </a:p>
        </p:txBody>
      </p:sp>
      <p:sp>
        <p:nvSpPr>
          <p:cNvPr id="20" name="Rectangle 89">
            <a:extLst>
              <a:ext uri="{FF2B5EF4-FFF2-40B4-BE49-F238E27FC236}">
                <a16:creationId xmlns:a16="http://schemas.microsoft.com/office/drawing/2014/main" id="{3F1C5D69-C795-5247-BE95-5F33A9EA9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042" y="3475187"/>
            <a:ext cx="109378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MEMORY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</a:t>
            </a:r>
            <a:r>
              <a:rPr lang="en-US" altLang="en-US" b="1" dirty="0">
                <a:solidFill>
                  <a:srgbClr val="FF0066"/>
                </a:solidFill>
              </a:rPr>
              <a:t>ACCESS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225ps)</a:t>
            </a:r>
          </a:p>
        </p:txBody>
      </p:sp>
      <p:sp>
        <p:nvSpPr>
          <p:cNvPr id="21" name="Rectangle 90">
            <a:extLst>
              <a:ext uri="{FF2B5EF4-FFF2-40B4-BE49-F238E27FC236}">
                <a16:creationId xmlns:a16="http://schemas.microsoft.com/office/drawing/2014/main" id="{6372E1DB-B18E-814A-883B-6E6B32621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029" y="3473600"/>
            <a:ext cx="109378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WRITE</a:t>
            </a:r>
          </a:p>
          <a:p>
            <a:r>
              <a:rPr lang="en-US" altLang="en-US" b="1" dirty="0">
                <a:solidFill>
                  <a:srgbClr val="FF0066"/>
                </a:solidFill>
              </a:rPr>
              <a:t>BACK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100ps)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6321264-BE53-3944-A3C3-50B4B39BAF49}"/>
              </a:ext>
            </a:extLst>
          </p:cNvPr>
          <p:cNvSpPr/>
          <p:nvPr/>
        </p:nvSpPr>
        <p:spPr>
          <a:xfrm>
            <a:off x="58903" y="4923618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BEQ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</a:t>
            </a:r>
            <a:r>
              <a:rPr lang="en-US" b="1" dirty="0" err="1">
                <a:solidFill>
                  <a:srgbClr val="3333CC"/>
                </a:solidFill>
              </a:rPr>
              <a:t>beq</a:t>
            </a:r>
            <a:r>
              <a:rPr lang="en-US" b="1" dirty="0">
                <a:solidFill>
                  <a:srgbClr val="3333CC"/>
                </a:solidFill>
              </a:rPr>
              <a:t> $s0, $t0, </a:t>
            </a:r>
            <a:r>
              <a:rPr lang="en-US" b="1" dirty="0" err="1">
                <a:solidFill>
                  <a:srgbClr val="3333CC"/>
                </a:solidFill>
              </a:rPr>
              <a:t>addr</a:t>
            </a:r>
            <a:endParaRPr lang="en-US" b="1" dirty="0">
              <a:solidFill>
                <a:srgbClr val="3333CC"/>
              </a:solidFill>
            </a:endParaRPr>
          </a:p>
        </p:txBody>
      </p:sp>
      <p:sp>
        <p:nvSpPr>
          <p:cNvPr id="23" name="Rectangle 86">
            <a:extLst>
              <a:ext uri="{FF2B5EF4-FFF2-40B4-BE49-F238E27FC236}">
                <a16:creationId xmlns:a16="http://schemas.microsoft.com/office/drawing/2014/main" id="{D693754E-9967-0E4A-B3C4-81E89455A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642" y="5618622"/>
            <a:ext cx="145573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INSTRUCTION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     FETCH</a:t>
            </a:r>
          </a:p>
          <a:p>
            <a:pPr algn="ctr"/>
            <a:r>
              <a:rPr lang="en-US" altLang="en-US" sz="1400" b="1" dirty="0">
                <a:solidFill>
                  <a:srgbClr val="0070C0"/>
                </a:solidFill>
              </a:rPr>
              <a:t>(e.g., 200ps)</a:t>
            </a:r>
          </a:p>
        </p:txBody>
      </p:sp>
      <p:sp>
        <p:nvSpPr>
          <p:cNvPr id="24" name="Rectangle 87">
            <a:extLst>
              <a:ext uri="{FF2B5EF4-FFF2-40B4-BE49-F238E27FC236}">
                <a16:creationId xmlns:a16="http://schemas.microsoft.com/office/drawing/2014/main" id="{13CFF9F9-5B17-3F4D-A77A-138733A2C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2842" y="5618622"/>
            <a:ext cx="1549400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 DECODE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REG  </a:t>
            </a:r>
            <a:r>
              <a:rPr lang="en-US" altLang="en-US" b="1" dirty="0">
                <a:solidFill>
                  <a:srgbClr val="FF0066"/>
                </a:solidFill>
              </a:rPr>
              <a:t>FETCH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100ps)</a:t>
            </a:r>
          </a:p>
        </p:txBody>
      </p:sp>
      <p:sp>
        <p:nvSpPr>
          <p:cNvPr id="25" name="Rectangle 88">
            <a:extLst>
              <a:ext uri="{FF2B5EF4-FFF2-40B4-BE49-F238E27FC236}">
                <a16:creationId xmlns:a16="http://schemas.microsoft.com/office/drawing/2014/main" id="{3531CE7E-965D-0445-A5B5-40FDB8786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5442" y="5631322"/>
            <a:ext cx="157956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     </a:t>
            </a:r>
            <a:r>
              <a:rPr lang="en-US" altLang="en-US" sz="1400" b="1" dirty="0">
                <a:solidFill>
                  <a:srgbClr val="FF0066"/>
                </a:solidFill>
              </a:rPr>
              <a:t>EXECUTE/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ADDRESS </a:t>
            </a:r>
            <a:r>
              <a:rPr lang="en-US" altLang="en-US" b="1" dirty="0">
                <a:solidFill>
                  <a:srgbClr val="FF0066"/>
                </a:solidFill>
              </a:rPr>
              <a:t>CALC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200ps)</a:t>
            </a:r>
          </a:p>
        </p:txBody>
      </p:sp>
      <p:sp>
        <p:nvSpPr>
          <p:cNvPr id="26" name="Rectangle 89">
            <a:extLst>
              <a:ext uri="{FF2B5EF4-FFF2-40B4-BE49-F238E27FC236}">
                <a16:creationId xmlns:a16="http://schemas.microsoft.com/office/drawing/2014/main" id="{631F7123-DC40-9F48-8CE8-8E1EF473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9042" y="5632909"/>
            <a:ext cx="109378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MEMORY</a:t>
            </a:r>
          </a:p>
          <a:p>
            <a:r>
              <a:rPr lang="en-US" altLang="en-US" sz="1400" b="1" dirty="0"/>
              <a:t>  </a:t>
            </a:r>
            <a:r>
              <a:rPr lang="en-US" altLang="en-US" b="1" dirty="0"/>
              <a:t>ACCESS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225ps)</a:t>
            </a:r>
          </a:p>
        </p:txBody>
      </p:sp>
      <p:sp>
        <p:nvSpPr>
          <p:cNvPr id="27" name="Rectangle 90">
            <a:extLst>
              <a:ext uri="{FF2B5EF4-FFF2-40B4-BE49-F238E27FC236}">
                <a16:creationId xmlns:a16="http://schemas.microsoft.com/office/drawing/2014/main" id="{31C4F612-DCDB-7C4B-B3DA-196537AED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029" y="5631322"/>
            <a:ext cx="1093788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WRITE</a:t>
            </a:r>
          </a:p>
          <a:p>
            <a:r>
              <a:rPr lang="en-US" altLang="en-US" b="1" dirty="0"/>
              <a:t>BACK</a:t>
            </a:r>
          </a:p>
          <a:p>
            <a:pPr algn="ctr"/>
            <a:r>
              <a:rPr lang="en-US" altLang="en-US" b="1" dirty="0">
                <a:solidFill>
                  <a:srgbClr val="0070C0"/>
                </a:solidFill>
              </a:rPr>
              <a:t>(e.g., 100ps)</a:t>
            </a:r>
          </a:p>
        </p:txBody>
      </p:sp>
    </p:spTree>
    <p:extLst>
      <p:ext uri="{BB962C8B-B14F-4D97-AF65-F5344CB8AC3E}">
        <p14:creationId xmlns:p14="http://schemas.microsoft.com/office/powerpoint/2010/main" val="1029083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2667000"/>
          </a:xfrm>
          <a:noFill/>
          <a:ln/>
        </p:spPr>
        <p:txBody>
          <a:bodyPr/>
          <a:lstStyle/>
          <a:p>
            <a:r>
              <a:rPr lang="en-US" sz="3600" b="1" i="1" dirty="0"/>
              <a:t>Could we let the quick instructions</a:t>
            </a:r>
            <a:br>
              <a:rPr lang="en-US" sz="3600" b="1" i="1" dirty="0"/>
            </a:br>
            <a:r>
              <a:rPr lang="en-US" sz="3600" b="1" i="1" dirty="0"/>
              <a:t>be quick?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Single-cycle </a:t>
            </a:r>
            <a:r>
              <a:rPr lang="en-US" sz="3600" b="1" dirty="0">
                <a:sym typeface="Wingdings" pitchFamily="2" charset="2"/>
              </a:rPr>
              <a:t> </a:t>
            </a:r>
            <a:r>
              <a:rPr lang="en-US" sz="3600" b="1" dirty="0"/>
              <a:t>Multi-cycle</a:t>
            </a:r>
            <a:br>
              <a:rPr lang="en-US" sz="3600" b="1" dirty="0"/>
            </a:br>
            <a:r>
              <a:rPr lang="en-US" sz="3600" b="1" dirty="0"/>
              <a:t>Datapath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7772400" cy="1981200"/>
          </a:xfrm>
          <a:noFill/>
          <a:ln/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Change the clock tick to the </a:t>
            </a:r>
            <a:r>
              <a:rPr lang="en-US" b="1" dirty="0"/>
              <a:t>stage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/>
              <a:t>All stages now take the same amount of time.</a:t>
            </a:r>
          </a:p>
          <a:p>
            <a:pPr marL="0" indent="0" algn="ctr">
              <a:buNone/>
            </a:pPr>
            <a:r>
              <a:rPr lang="en-US" dirty="0"/>
              <a:t>Let instructions just do the stages they need.</a:t>
            </a:r>
          </a:p>
        </p:txBody>
      </p:sp>
    </p:spTree>
    <p:extLst>
      <p:ext uri="{BB962C8B-B14F-4D97-AF65-F5344CB8AC3E}">
        <p14:creationId xmlns:p14="http://schemas.microsoft.com/office/powerpoint/2010/main" val="1926043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D16B928-ABEC-EE4A-A7EC-9FE88FD77D7E}"/>
              </a:ext>
            </a:extLst>
          </p:cNvPr>
          <p:cNvSpPr/>
          <p:nvPr/>
        </p:nvSpPr>
        <p:spPr bwMode="auto">
          <a:xfrm>
            <a:off x="346394" y="3289947"/>
            <a:ext cx="8725845" cy="14313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83C52C7-DED8-2C49-9ED1-53199AA76DD4}"/>
              </a:ext>
            </a:extLst>
          </p:cNvPr>
          <p:cNvSpPr/>
          <p:nvPr/>
        </p:nvSpPr>
        <p:spPr bwMode="auto">
          <a:xfrm>
            <a:off x="343054" y="1447714"/>
            <a:ext cx="7215424" cy="14313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238D568-2CF9-3147-99AE-67BFBFF01AFE}"/>
              </a:ext>
            </a:extLst>
          </p:cNvPr>
          <p:cNvSpPr/>
          <p:nvPr/>
        </p:nvSpPr>
        <p:spPr bwMode="auto">
          <a:xfrm>
            <a:off x="346394" y="5105399"/>
            <a:ext cx="5466958" cy="14313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sp>
        <p:nvSpPr>
          <p:cNvPr id="2" name="Line 78">
            <a:extLst>
              <a:ext uri="{FF2B5EF4-FFF2-40B4-BE49-F238E27FC236}">
                <a16:creationId xmlns:a16="http://schemas.microsoft.com/office/drawing/2014/main" id="{61B8EA4A-0D37-124B-A5F4-BA8B384F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3871" y="190500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Line 79">
            <a:extLst>
              <a:ext uri="{FF2B5EF4-FFF2-40B4-BE49-F238E27FC236}">
                <a16:creationId xmlns:a16="http://schemas.microsoft.com/office/drawing/2014/main" id="{5F8634CA-005E-8741-84EF-9D5F830D0F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5196" y="150812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Line 80">
            <a:extLst>
              <a:ext uri="{FF2B5EF4-FFF2-40B4-BE49-F238E27FC236}">
                <a16:creationId xmlns:a16="http://schemas.microsoft.com/office/drawing/2014/main" id="{4287309D-3290-F54B-9BDE-E03296227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3352" y="190500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81">
            <a:extLst>
              <a:ext uri="{FF2B5EF4-FFF2-40B4-BE49-F238E27FC236}">
                <a16:creationId xmlns:a16="http://schemas.microsoft.com/office/drawing/2014/main" id="{F14F96CF-FB7F-044E-BEA4-6C190F96A6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6108" y="190500"/>
            <a:ext cx="0" cy="6477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EEABB-9871-0240-B720-0301734E24D2}"/>
              </a:ext>
            </a:extLst>
          </p:cNvPr>
          <p:cNvSpPr/>
          <p:nvPr/>
        </p:nvSpPr>
        <p:spPr>
          <a:xfrm>
            <a:off x="354484" y="1472196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add $t0, $t1, $t2</a:t>
            </a:r>
          </a:p>
        </p:txBody>
      </p:sp>
      <p:sp>
        <p:nvSpPr>
          <p:cNvPr id="11" name="Rectangle 86">
            <a:extLst>
              <a:ext uri="{FF2B5EF4-FFF2-40B4-BE49-F238E27FC236}">
                <a16:creationId xmlns:a16="http://schemas.microsoft.com/office/drawing/2014/main" id="{811A0638-164C-AA4B-A3D3-2337B4908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86" y="2215108"/>
            <a:ext cx="1455527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INSTRUCTION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     FETCH</a:t>
            </a:r>
          </a:p>
        </p:txBody>
      </p:sp>
      <p:sp>
        <p:nvSpPr>
          <p:cNvPr id="12" name="Rectangle 87">
            <a:extLst>
              <a:ext uri="{FF2B5EF4-FFF2-40B4-BE49-F238E27FC236}">
                <a16:creationId xmlns:a16="http://schemas.microsoft.com/office/drawing/2014/main" id="{70ACB317-2931-AB4C-BABC-A6F99263B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4334" y="2259967"/>
            <a:ext cx="1550104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 DECODE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REG  </a:t>
            </a:r>
            <a:r>
              <a:rPr lang="en-US" altLang="en-US" b="1" dirty="0">
                <a:solidFill>
                  <a:srgbClr val="FF0066"/>
                </a:solidFill>
              </a:rPr>
              <a:t>FETCH</a:t>
            </a:r>
          </a:p>
        </p:txBody>
      </p:sp>
      <p:sp>
        <p:nvSpPr>
          <p:cNvPr id="13" name="Rectangle 88">
            <a:extLst>
              <a:ext uri="{FF2B5EF4-FFF2-40B4-BE49-F238E27FC236}">
                <a16:creationId xmlns:a16="http://schemas.microsoft.com/office/drawing/2014/main" id="{5F532F13-6EE1-5F40-BCDB-D74D4ECAC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934" y="2272667"/>
            <a:ext cx="1578958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     </a:t>
            </a:r>
            <a:r>
              <a:rPr lang="en-US" altLang="en-US" sz="1400" b="1" dirty="0">
                <a:solidFill>
                  <a:srgbClr val="FF0066"/>
                </a:solidFill>
              </a:rPr>
              <a:t>EXECUTE/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ADDRESS </a:t>
            </a:r>
            <a:r>
              <a:rPr lang="en-US" altLang="en-US" b="1" dirty="0">
                <a:solidFill>
                  <a:srgbClr val="FF0066"/>
                </a:solidFill>
              </a:rPr>
              <a:t>CALC</a:t>
            </a:r>
          </a:p>
        </p:txBody>
      </p:sp>
      <p:sp>
        <p:nvSpPr>
          <p:cNvPr id="15" name="Rectangle 90">
            <a:extLst>
              <a:ext uri="{FF2B5EF4-FFF2-40B4-BE49-F238E27FC236}">
                <a16:creationId xmlns:a16="http://schemas.microsoft.com/office/drawing/2014/main" id="{40C95BBB-F4D4-1C4A-A48E-6B991920D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050" y="2259966"/>
            <a:ext cx="806311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pPr algn="ctr"/>
            <a:r>
              <a:rPr lang="en-US" altLang="en-US" sz="1400" b="1" dirty="0">
                <a:solidFill>
                  <a:srgbClr val="FF0066"/>
                </a:solidFill>
              </a:rPr>
              <a:t>WRITE</a:t>
            </a:r>
          </a:p>
          <a:p>
            <a:pPr algn="ctr"/>
            <a:r>
              <a:rPr lang="en-US" altLang="en-US" b="1" dirty="0">
                <a:solidFill>
                  <a:srgbClr val="FF0066"/>
                </a:solidFill>
              </a:rPr>
              <a:t>BACK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DFF03B-104B-7B4B-94AD-C6A0A0F314BD}"/>
              </a:ext>
            </a:extLst>
          </p:cNvPr>
          <p:cNvSpPr/>
          <p:nvPr/>
        </p:nvSpPr>
        <p:spPr>
          <a:xfrm>
            <a:off x="343054" y="3411875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LW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</a:t>
            </a:r>
            <a:r>
              <a:rPr lang="en-US" b="1" dirty="0" err="1">
                <a:solidFill>
                  <a:srgbClr val="3333CC"/>
                </a:solidFill>
              </a:rPr>
              <a:t>lw</a:t>
            </a:r>
            <a:r>
              <a:rPr lang="en-US" b="1" dirty="0">
                <a:solidFill>
                  <a:srgbClr val="3333CC"/>
                </a:solidFill>
              </a:rPr>
              <a:t> $t0, 100($s0)</a:t>
            </a:r>
          </a:p>
        </p:txBody>
      </p:sp>
      <p:sp>
        <p:nvSpPr>
          <p:cNvPr id="17" name="Rectangle 86">
            <a:extLst>
              <a:ext uri="{FF2B5EF4-FFF2-40B4-BE49-F238E27FC236}">
                <a16:creationId xmlns:a16="http://schemas.microsoft.com/office/drawing/2014/main" id="{2C5E4D79-7E01-E841-B741-4797F381C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56" y="4109463"/>
            <a:ext cx="1455527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INSTRUCTION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     FETCH</a:t>
            </a:r>
          </a:p>
        </p:txBody>
      </p:sp>
      <p:sp>
        <p:nvSpPr>
          <p:cNvPr id="18" name="Rectangle 87">
            <a:extLst>
              <a:ext uri="{FF2B5EF4-FFF2-40B4-BE49-F238E27FC236}">
                <a16:creationId xmlns:a16="http://schemas.microsoft.com/office/drawing/2014/main" id="{A50D4D21-6F1F-E24B-9C6D-DF438AD78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904" y="4154322"/>
            <a:ext cx="1550104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 DECODE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REG  </a:t>
            </a:r>
            <a:r>
              <a:rPr lang="en-US" altLang="en-US" b="1" dirty="0">
                <a:solidFill>
                  <a:srgbClr val="FF0066"/>
                </a:solidFill>
              </a:rPr>
              <a:t>FETCH</a:t>
            </a:r>
          </a:p>
        </p:txBody>
      </p:sp>
      <p:sp>
        <p:nvSpPr>
          <p:cNvPr id="19" name="Rectangle 88">
            <a:extLst>
              <a:ext uri="{FF2B5EF4-FFF2-40B4-BE49-F238E27FC236}">
                <a16:creationId xmlns:a16="http://schemas.microsoft.com/office/drawing/2014/main" id="{3E0519EC-884A-8446-8639-9D963EBB0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5504" y="4167022"/>
            <a:ext cx="1578958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     </a:t>
            </a:r>
            <a:r>
              <a:rPr lang="en-US" altLang="en-US" sz="1400" b="1" dirty="0">
                <a:solidFill>
                  <a:srgbClr val="FF0066"/>
                </a:solidFill>
              </a:rPr>
              <a:t>EXECUTE/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ADDRESS </a:t>
            </a:r>
            <a:r>
              <a:rPr lang="en-US" altLang="en-US" b="1" dirty="0">
                <a:solidFill>
                  <a:srgbClr val="FF0066"/>
                </a:solidFill>
              </a:rPr>
              <a:t>CALC</a:t>
            </a:r>
          </a:p>
        </p:txBody>
      </p:sp>
      <p:sp>
        <p:nvSpPr>
          <p:cNvPr id="20" name="Rectangle 89">
            <a:extLst>
              <a:ext uri="{FF2B5EF4-FFF2-40B4-BE49-F238E27FC236}">
                <a16:creationId xmlns:a16="http://schemas.microsoft.com/office/drawing/2014/main" id="{3F1C5D69-C795-5247-BE95-5F33A9EA9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3210" y="4168609"/>
            <a:ext cx="1038874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MEMORY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</a:t>
            </a:r>
            <a:r>
              <a:rPr lang="en-US" altLang="en-US" b="1" dirty="0">
                <a:solidFill>
                  <a:srgbClr val="FF0066"/>
                </a:solidFill>
              </a:rPr>
              <a:t>ACCESS</a:t>
            </a:r>
          </a:p>
        </p:txBody>
      </p:sp>
      <p:sp>
        <p:nvSpPr>
          <p:cNvPr id="21" name="Rectangle 90">
            <a:extLst>
              <a:ext uri="{FF2B5EF4-FFF2-40B4-BE49-F238E27FC236}">
                <a16:creationId xmlns:a16="http://schemas.microsoft.com/office/drawing/2014/main" id="{6372E1DB-B18E-814A-883B-6E6B32621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197" y="4167022"/>
            <a:ext cx="729495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WRTE</a:t>
            </a:r>
          </a:p>
          <a:p>
            <a:r>
              <a:rPr lang="en-US" altLang="en-US" b="1" dirty="0">
                <a:solidFill>
                  <a:srgbClr val="FF0066"/>
                </a:solidFill>
              </a:rPr>
              <a:t>BACK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6321264-BE53-3944-A3C3-50B4B39BAF49}"/>
              </a:ext>
            </a:extLst>
          </p:cNvPr>
          <p:cNvSpPr/>
          <p:nvPr/>
        </p:nvSpPr>
        <p:spPr>
          <a:xfrm>
            <a:off x="330685" y="5169367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BEQ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</a:t>
            </a:r>
            <a:r>
              <a:rPr lang="en-US" b="1" dirty="0" err="1">
                <a:solidFill>
                  <a:srgbClr val="3333CC"/>
                </a:solidFill>
              </a:rPr>
              <a:t>beq</a:t>
            </a:r>
            <a:r>
              <a:rPr lang="en-US" b="1" dirty="0">
                <a:solidFill>
                  <a:srgbClr val="3333CC"/>
                </a:solidFill>
              </a:rPr>
              <a:t> $s0, $t0, </a:t>
            </a:r>
            <a:r>
              <a:rPr lang="en-US" b="1" dirty="0" err="1">
                <a:solidFill>
                  <a:srgbClr val="3333CC"/>
                </a:solidFill>
              </a:rPr>
              <a:t>addr</a:t>
            </a:r>
            <a:endParaRPr lang="en-US" b="1" dirty="0">
              <a:solidFill>
                <a:srgbClr val="3333CC"/>
              </a:solidFill>
            </a:endParaRPr>
          </a:p>
        </p:txBody>
      </p:sp>
      <p:sp>
        <p:nvSpPr>
          <p:cNvPr id="23" name="Rectangle 86">
            <a:extLst>
              <a:ext uri="{FF2B5EF4-FFF2-40B4-BE49-F238E27FC236}">
                <a16:creationId xmlns:a16="http://schemas.microsoft.com/office/drawing/2014/main" id="{D693754E-9967-0E4A-B3C4-81E89455A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496" y="5883030"/>
            <a:ext cx="1455527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INSTRUCTION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     FETCH</a:t>
            </a:r>
          </a:p>
        </p:txBody>
      </p:sp>
      <p:sp>
        <p:nvSpPr>
          <p:cNvPr id="24" name="Rectangle 87">
            <a:extLst>
              <a:ext uri="{FF2B5EF4-FFF2-40B4-BE49-F238E27FC236}">
                <a16:creationId xmlns:a16="http://schemas.microsoft.com/office/drawing/2014/main" id="{13CFF9F9-5B17-3F4D-A77A-138733A2C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6244" y="5927889"/>
            <a:ext cx="1550104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>
                <a:solidFill>
                  <a:srgbClr val="FF0066"/>
                </a:solidFill>
              </a:rPr>
              <a:t>INSTR DECODE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  REG  </a:t>
            </a:r>
            <a:r>
              <a:rPr lang="en-US" altLang="en-US" b="1" dirty="0">
                <a:solidFill>
                  <a:srgbClr val="FF0066"/>
                </a:solidFill>
              </a:rPr>
              <a:t>FETCH</a:t>
            </a:r>
          </a:p>
        </p:txBody>
      </p:sp>
      <p:sp>
        <p:nvSpPr>
          <p:cNvPr id="25" name="Rectangle 88">
            <a:extLst>
              <a:ext uri="{FF2B5EF4-FFF2-40B4-BE49-F238E27FC236}">
                <a16:creationId xmlns:a16="http://schemas.microsoft.com/office/drawing/2014/main" id="{3531CE7E-965D-0445-A5B5-40FDB8786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844" y="5940589"/>
            <a:ext cx="1578958" cy="52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     </a:t>
            </a:r>
            <a:r>
              <a:rPr lang="en-US" altLang="en-US" sz="1400" b="1" dirty="0">
                <a:solidFill>
                  <a:srgbClr val="FF0066"/>
                </a:solidFill>
              </a:rPr>
              <a:t>EXECUTE/</a:t>
            </a:r>
          </a:p>
          <a:p>
            <a:r>
              <a:rPr lang="en-US" altLang="en-US" sz="1400" b="1" dirty="0">
                <a:solidFill>
                  <a:srgbClr val="FF0066"/>
                </a:solidFill>
              </a:rPr>
              <a:t>ADDRESS </a:t>
            </a:r>
            <a:r>
              <a:rPr lang="en-US" altLang="en-US" b="1" dirty="0">
                <a:solidFill>
                  <a:srgbClr val="FF0066"/>
                </a:solidFill>
              </a:rPr>
              <a:t>CALC</a:t>
            </a:r>
          </a:p>
        </p:txBody>
      </p:sp>
      <p:sp>
        <p:nvSpPr>
          <p:cNvPr id="34" name="Rectangle 89">
            <a:extLst>
              <a:ext uri="{FF2B5EF4-FFF2-40B4-BE49-F238E27FC236}">
                <a16:creationId xmlns:a16="http://schemas.microsoft.com/office/drawing/2014/main" id="{A9CF7991-983B-9D41-B5FA-A74C3A3BA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720" y="576022"/>
            <a:ext cx="625171" cy="30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225ps</a:t>
            </a:r>
            <a:endParaRPr lang="en-US" altLang="en-US" b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5CE8182-BDBB-4349-8F18-FF1804D6FAB9}"/>
              </a:ext>
            </a:extLst>
          </p:cNvPr>
          <p:cNvCxnSpPr/>
          <p:nvPr/>
        </p:nvCxnSpPr>
        <p:spPr bwMode="auto">
          <a:xfrm>
            <a:off x="1681742" y="730230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2F24515-9473-8147-8A3D-D738DC150ED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3156" y="730230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Rectangle 89">
            <a:extLst>
              <a:ext uri="{FF2B5EF4-FFF2-40B4-BE49-F238E27FC236}">
                <a16:creationId xmlns:a16="http://schemas.microsoft.com/office/drawing/2014/main" id="{F0FEA277-597B-9543-A3EA-91CB06282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382" y="576355"/>
            <a:ext cx="625171" cy="30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225ps</a:t>
            </a:r>
            <a:endParaRPr lang="en-US" altLang="en-US" b="1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AA4AD2D-473E-5B42-991D-9DF11521625D}"/>
              </a:ext>
            </a:extLst>
          </p:cNvPr>
          <p:cNvCxnSpPr/>
          <p:nvPr/>
        </p:nvCxnSpPr>
        <p:spPr bwMode="auto">
          <a:xfrm>
            <a:off x="3560404" y="730563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4C26810-C0E0-4D4A-9342-837B5F9098D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51818" y="730563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Rectangle 89">
            <a:extLst>
              <a:ext uri="{FF2B5EF4-FFF2-40B4-BE49-F238E27FC236}">
                <a16:creationId xmlns:a16="http://schemas.microsoft.com/office/drawing/2014/main" id="{D0CD1EC4-0067-9044-85A4-26007D1E6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423" y="576355"/>
            <a:ext cx="625171" cy="30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225ps</a:t>
            </a:r>
            <a:endParaRPr lang="en-US" altLang="en-US" b="1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C372A97-8126-F241-85AF-B4701967E1F7}"/>
              </a:ext>
            </a:extLst>
          </p:cNvPr>
          <p:cNvCxnSpPr/>
          <p:nvPr/>
        </p:nvCxnSpPr>
        <p:spPr bwMode="auto">
          <a:xfrm>
            <a:off x="5265445" y="730563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8D92366-4A3B-8C47-8672-CE45EC42504D}"/>
              </a:ext>
            </a:extLst>
          </p:cNvPr>
          <p:cNvCxnSpPr>
            <a:cxnSpLocks/>
          </p:cNvCxnSpPr>
          <p:nvPr/>
        </p:nvCxnSpPr>
        <p:spPr bwMode="auto">
          <a:xfrm flipH="1">
            <a:off x="4156859" y="730563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Rectangle 89">
            <a:extLst>
              <a:ext uri="{FF2B5EF4-FFF2-40B4-BE49-F238E27FC236}">
                <a16:creationId xmlns:a16="http://schemas.microsoft.com/office/drawing/2014/main" id="{610DD4E4-8265-C24C-91B5-6CEE876DB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4302" y="576021"/>
            <a:ext cx="625171" cy="30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225ps</a:t>
            </a:r>
            <a:endParaRPr lang="en-US" altLang="en-US" b="1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1896312-4782-5F4F-925D-067033D13245}"/>
              </a:ext>
            </a:extLst>
          </p:cNvPr>
          <p:cNvCxnSpPr/>
          <p:nvPr/>
        </p:nvCxnSpPr>
        <p:spPr bwMode="auto">
          <a:xfrm>
            <a:off x="7053324" y="730229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DB254EA-8606-0F47-99A3-94D915372AFF}"/>
              </a:ext>
            </a:extLst>
          </p:cNvPr>
          <p:cNvCxnSpPr>
            <a:cxnSpLocks/>
          </p:cNvCxnSpPr>
          <p:nvPr/>
        </p:nvCxnSpPr>
        <p:spPr bwMode="auto">
          <a:xfrm flipH="1">
            <a:off x="5944738" y="730229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Rectangle 89">
            <a:extLst>
              <a:ext uri="{FF2B5EF4-FFF2-40B4-BE49-F238E27FC236}">
                <a16:creationId xmlns:a16="http://schemas.microsoft.com/office/drawing/2014/main" id="{455823D6-B6CF-1B44-83B7-8FDEA1F0E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4434" y="576021"/>
            <a:ext cx="625171" cy="30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/>
          <a:p>
            <a:r>
              <a:rPr lang="en-US" altLang="en-US" sz="1400" b="1" dirty="0"/>
              <a:t>225ps</a:t>
            </a:r>
            <a:endParaRPr lang="en-US" altLang="en-US" b="1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1A8F273-A270-1F41-A23D-1974136E4BF3}"/>
              </a:ext>
            </a:extLst>
          </p:cNvPr>
          <p:cNvCxnSpPr/>
          <p:nvPr/>
        </p:nvCxnSpPr>
        <p:spPr bwMode="auto">
          <a:xfrm>
            <a:off x="8733456" y="730229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FF72E9D-BA95-684A-9612-2119D06CE9F2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4870" y="730229"/>
            <a:ext cx="34694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57580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349BF318-1767-8F4D-85F9-B9DE9FAD8A78}"/>
              </a:ext>
            </a:extLst>
          </p:cNvPr>
          <p:cNvSpPr/>
          <p:nvPr/>
        </p:nvSpPr>
        <p:spPr bwMode="auto">
          <a:xfrm>
            <a:off x="110330" y="123825"/>
            <a:ext cx="8985243" cy="6699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grpSp>
        <p:nvGrpSpPr>
          <p:cNvPr id="3171" name="Group 99">
            <a:extLst>
              <a:ext uri="{FF2B5EF4-FFF2-40B4-BE49-F238E27FC236}">
                <a16:creationId xmlns:a16="http://schemas.microsoft.com/office/drawing/2014/main" id="{2F058FA1-4093-6B49-9E2B-84CBB4F417ED}"/>
              </a:ext>
            </a:extLst>
          </p:cNvPr>
          <p:cNvGrpSpPr>
            <a:grpSpLocks/>
          </p:cNvGrpSpPr>
          <p:nvPr/>
        </p:nvGrpSpPr>
        <p:grpSpPr bwMode="auto">
          <a:xfrm>
            <a:off x="110331" y="84137"/>
            <a:ext cx="9088439" cy="6753225"/>
            <a:chOff x="43" y="214"/>
            <a:chExt cx="5725" cy="4254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E6F7F375-F1A2-5C4D-B37B-0320BB6EA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97"/>
              <a:ext cx="256" cy="767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1125B6E8-32CB-904A-A78C-7BA5A3B0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2399"/>
              <a:ext cx="2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PC</a:t>
              </a:r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20D6BA6A-7984-0F44-9588-F4EBA2A88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10"/>
              <a:ext cx="689" cy="65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3124354F-DF51-D841-9C77-9C33F4194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" y="2400"/>
              <a:ext cx="81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600" b="1"/>
                <a:t>Instruction</a:t>
              </a:r>
            </a:p>
            <a:p>
              <a:pPr algn="ctr"/>
              <a:r>
                <a:rPr lang="en-US" altLang="en-US" sz="1600" b="1"/>
                <a:t>Memory</a:t>
              </a:r>
            </a:p>
          </p:txBody>
        </p:sp>
        <p:sp>
          <p:nvSpPr>
            <p:cNvPr id="3078" name="Line 6">
              <a:extLst>
                <a:ext uri="{FF2B5EF4-FFF2-40B4-BE49-F238E27FC236}">
                  <a16:creationId xmlns:a16="http://schemas.microsoft.com/office/drawing/2014/main" id="{AB19BA7E-0751-7045-B930-8FA6AE978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544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>
              <a:extLst>
                <a:ext uri="{FF2B5EF4-FFF2-40B4-BE49-F238E27FC236}">
                  <a16:creationId xmlns:a16="http://schemas.microsoft.com/office/drawing/2014/main" id="{8CAD6D4F-87C4-BD4B-A7D8-4B3714D8F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F2BA3788-864A-5C4C-9B54-D186238FE6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9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725922C9-FDE4-7544-B416-962B68C32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92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205CA86B-5160-6548-8D9A-AC1449D9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76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2400"/>
                <a:t>4</a:t>
              </a:r>
            </a:p>
          </p:txBody>
        </p:sp>
        <p:sp>
          <p:nvSpPr>
            <p:cNvPr id="3083" name="Line 11">
              <a:extLst>
                <a:ext uri="{FF2B5EF4-FFF2-40B4-BE49-F238E27FC236}">
                  <a16:creationId xmlns:a16="http://schemas.microsoft.com/office/drawing/2014/main" id="{FC804534-632F-2144-B621-A47EE76EB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1392"/>
              <a:ext cx="0" cy="1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2">
              <a:extLst>
                <a:ext uri="{FF2B5EF4-FFF2-40B4-BE49-F238E27FC236}">
                  <a16:creationId xmlns:a16="http://schemas.microsoft.com/office/drawing/2014/main" id="{93A935D7-7A22-6B4B-947B-E35AC3287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482"/>
              <a:ext cx="208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3D51DC9C-1B8E-614B-B472-9EB5725B7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52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</a:t>
              </a:r>
            </a:p>
            <a:p>
              <a:r>
                <a:rPr lang="en-US" altLang="en-US" sz="1400" b="1" dirty="0"/>
                <a:t>U</a:t>
              </a:r>
            </a:p>
            <a:p>
              <a:r>
                <a:rPr lang="en-US" altLang="en-US" sz="1400" b="1" dirty="0"/>
                <a:t>X</a:t>
              </a:r>
            </a:p>
          </p:txBody>
        </p:sp>
        <p:sp>
          <p:nvSpPr>
            <p:cNvPr id="3086" name="Line 14">
              <a:extLst>
                <a:ext uri="{FF2B5EF4-FFF2-40B4-BE49-F238E27FC236}">
                  <a16:creationId xmlns:a16="http://schemas.microsoft.com/office/drawing/2014/main" id="{BE520CAC-1164-DE48-B41A-58FD4DAE5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20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>
              <a:extLst>
                <a:ext uri="{FF2B5EF4-FFF2-40B4-BE49-F238E27FC236}">
                  <a16:creationId xmlns:a16="http://schemas.microsoft.com/office/drawing/2014/main" id="{52AC88E6-9301-544D-8283-5812AA738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600"/>
              <a:ext cx="0" cy="10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18">
              <a:extLst>
                <a:ext uri="{FF2B5EF4-FFF2-40B4-BE49-F238E27FC236}">
                  <a16:creationId xmlns:a16="http://schemas.microsoft.com/office/drawing/2014/main" id="{AA848E12-F50B-6A48-9A0B-08BD11090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1" y="600"/>
              <a:ext cx="2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Oval 19">
              <a:extLst>
                <a:ext uri="{FF2B5EF4-FFF2-40B4-BE49-F238E27FC236}">
                  <a16:creationId xmlns:a16="http://schemas.microsoft.com/office/drawing/2014/main" id="{F64D4EF6-9182-574F-928D-42BA8408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63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Rectangle 20">
              <a:extLst>
                <a:ext uri="{FF2B5EF4-FFF2-40B4-BE49-F238E27FC236}">
                  <a16:creationId xmlns:a16="http://schemas.microsoft.com/office/drawing/2014/main" id="{8D8E9F5B-F88B-274B-9757-5EBEB3A5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2304"/>
              <a:ext cx="616" cy="608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Rectangle 21">
              <a:extLst>
                <a:ext uri="{FF2B5EF4-FFF2-40B4-BE49-F238E27FC236}">
                  <a16:creationId xmlns:a16="http://schemas.microsoft.com/office/drawing/2014/main" id="{47538158-EF80-874D-A5EE-F8C36F0B4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83"/>
              <a:ext cx="6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Registers</a:t>
              </a:r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BC30B356-0801-A54C-95D7-6D1A4A88A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64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Line 23">
              <a:extLst>
                <a:ext uri="{FF2B5EF4-FFF2-40B4-BE49-F238E27FC236}">
                  <a16:creationId xmlns:a16="http://schemas.microsoft.com/office/drawing/2014/main" id="{AE449D89-A78D-8345-92BA-BA1222E96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8" y="1115"/>
              <a:ext cx="2" cy="253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Line 24">
              <a:extLst>
                <a:ext uri="{FF2B5EF4-FFF2-40B4-BE49-F238E27FC236}">
                  <a16:creationId xmlns:a16="http://schemas.microsoft.com/office/drawing/2014/main" id="{104F02B4-7014-3445-A8ED-E35AF558A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0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Line 25">
              <a:extLst>
                <a:ext uri="{FF2B5EF4-FFF2-40B4-BE49-F238E27FC236}">
                  <a16:creationId xmlns:a16="http://schemas.microsoft.com/office/drawing/2014/main" id="{C0DE53BB-A494-E54B-BEF1-CCAEF0DD0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54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Line 26">
              <a:extLst>
                <a:ext uri="{FF2B5EF4-FFF2-40B4-BE49-F238E27FC236}">
                  <a16:creationId xmlns:a16="http://schemas.microsoft.com/office/drawing/2014/main" id="{027013E2-A175-0B4F-9974-C5718C9CF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27">
              <a:extLst>
                <a:ext uri="{FF2B5EF4-FFF2-40B4-BE49-F238E27FC236}">
                  <a16:creationId xmlns:a16="http://schemas.microsoft.com/office/drawing/2014/main" id="{0C027B39-93CE-A640-BAB2-715E348EC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" y="2992"/>
              <a:ext cx="304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Rectangle 28">
              <a:extLst>
                <a:ext uri="{FF2B5EF4-FFF2-40B4-BE49-F238E27FC236}">
                  <a16:creationId xmlns:a16="http://schemas.microsoft.com/office/drawing/2014/main" id="{C68D8BE1-35D4-754A-BFBF-681D6132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" y="3038"/>
              <a:ext cx="32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Sign</a:t>
              </a:r>
            </a:p>
            <a:p>
              <a:r>
                <a:rPr lang="en-US" altLang="en-US" sz="1400" b="1"/>
                <a:t> Ext</a:t>
              </a:r>
            </a:p>
          </p:txBody>
        </p:sp>
        <p:sp>
          <p:nvSpPr>
            <p:cNvPr id="3101" name="Oval 29">
              <a:extLst>
                <a:ext uri="{FF2B5EF4-FFF2-40B4-BE49-F238E27FC236}">
                  <a16:creationId xmlns:a16="http://schemas.microsoft.com/office/drawing/2014/main" id="{C534717E-15B0-9944-9FF5-E26FA8B8E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35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30">
              <a:extLst>
                <a:ext uri="{FF2B5EF4-FFF2-40B4-BE49-F238E27FC236}">
                  <a16:creationId xmlns:a16="http://schemas.microsoft.com/office/drawing/2014/main" id="{29924217-F094-F747-8738-894CCDD15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31">
              <a:extLst>
                <a:ext uri="{FF2B5EF4-FFF2-40B4-BE49-F238E27FC236}">
                  <a16:creationId xmlns:a16="http://schemas.microsoft.com/office/drawing/2014/main" id="{C91204CD-25D2-3B44-9673-239BFB848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741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Line 32">
              <a:extLst>
                <a:ext uri="{FF2B5EF4-FFF2-40B4-BE49-F238E27FC236}">
                  <a16:creationId xmlns:a16="http://schemas.microsoft.com/office/drawing/2014/main" id="{00B3F385-7632-A04F-A648-381E111C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024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33">
              <a:extLst>
                <a:ext uri="{FF2B5EF4-FFF2-40B4-BE49-F238E27FC236}">
                  <a16:creationId xmlns:a16="http://schemas.microsoft.com/office/drawing/2014/main" id="{436C4403-F993-4446-B05B-AB729968E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302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4">
              <a:extLst>
                <a:ext uri="{FF2B5EF4-FFF2-40B4-BE49-F238E27FC236}">
                  <a16:creationId xmlns:a16="http://schemas.microsoft.com/office/drawing/2014/main" id="{F763885D-CCFA-0E49-9371-0C5E966E2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" y="3124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Line 36">
              <a:extLst>
                <a:ext uri="{FF2B5EF4-FFF2-40B4-BE49-F238E27FC236}">
                  <a16:creationId xmlns:a16="http://schemas.microsoft.com/office/drawing/2014/main" id="{45C8307A-2755-4448-B320-F8CE02272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216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37">
              <a:extLst>
                <a:ext uri="{FF2B5EF4-FFF2-40B4-BE49-F238E27FC236}">
                  <a16:creationId xmlns:a16="http://schemas.microsoft.com/office/drawing/2014/main" id="{949F3F04-FEDA-D740-BCB3-74EE60377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" y="2752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Rectangle 38">
              <a:extLst>
                <a:ext uri="{FF2B5EF4-FFF2-40B4-BE49-F238E27FC236}">
                  <a16:creationId xmlns:a16="http://schemas.microsoft.com/office/drawing/2014/main" id="{500F1C8B-D1CC-DD4E-BA38-738AB832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" y="279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2BFB83A0-FEFC-3F43-B397-817089BC5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832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Line 40">
              <a:extLst>
                <a:ext uri="{FF2B5EF4-FFF2-40B4-BE49-F238E27FC236}">
                  <a16:creationId xmlns:a16="http://schemas.microsoft.com/office/drawing/2014/main" id="{D5CFFE29-931C-9D4B-8865-5C79C844A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216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Line 41">
              <a:extLst>
                <a:ext uri="{FF2B5EF4-FFF2-40B4-BE49-F238E27FC236}">
                  <a16:creationId xmlns:a16="http://schemas.microsoft.com/office/drawing/2014/main" id="{A86B2C15-F0F8-D148-98FD-75E992CC5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9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Line 42">
              <a:extLst>
                <a:ext uri="{FF2B5EF4-FFF2-40B4-BE49-F238E27FC236}">
                  <a16:creationId xmlns:a16="http://schemas.microsoft.com/office/drawing/2014/main" id="{5D313A0C-C90F-D848-8A47-0D1E06CF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168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Line 43">
              <a:extLst>
                <a:ext uri="{FF2B5EF4-FFF2-40B4-BE49-F238E27FC236}">
                  <a16:creationId xmlns:a16="http://schemas.microsoft.com/office/drawing/2014/main" id="{4FF9FBD2-A53C-ED48-81C0-8BFE2737A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32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Line 44">
              <a:extLst>
                <a:ext uri="{FF2B5EF4-FFF2-40B4-BE49-F238E27FC236}">
                  <a16:creationId xmlns:a16="http://schemas.microsoft.com/office/drawing/2014/main" id="{E65F1F13-9979-974D-836C-12871A332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448"/>
              <a:ext cx="8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45">
              <a:extLst>
                <a:ext uri="{FF2B5EF4-FFF2-40B4-BE49-F238E27FC236}">
                  <a16:creationId xmlns:a16="http://schemas.microsoft.com/office/drawing/2014/main" id="{202E4A18-FE05-2E46-88F6-5222617A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1840"/>
              <a:ext cx="213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Rectangle 46">
              <a:extLst>
                <a:ext uri="{FF2B5EF4-FFF2-40B4-BE49-F238E27FC236}">
                  <a16:creationId xmlns:a16="http://schemas.microsoft.com/office/drawing/2014/main" id="{5654925B-4940-184E-A5A7-0690508D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838"/>
              <a:ext cx="25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400" b="1"/>
                <a:t>Sh</a:t>
              </a:r>
            </a:p>
            <a:p>
              <a:r>
                <a:rPr lang="en-US" altLang="en-US" sz="1400" b="1"/>
                <a:t> L</a:t>
              </a:r>
            </a:p>
            <a:p>
              <a:r>
                <a:rPr lang="en-US" altLang="en-US" sz="1400" b="1"/>
                <a:t> 2</a:t>
              </a:r>
            </a:p>
          </p:txBody>
        </p:sp>
        <p:sp>
          <p:nvSpPr>
            <p:cNvPr id="3119" name="Line 47">
              <a:extLst>
                <a:ext uri="{FF2B5EF4-FFF2-40B4-BE49-F238E27FC236}">
                  <a16:creationId xmlns:a16="http://schemas.microsoft.com/office/drawing/2014/main" id="{9AC167B3-8068-D542-B470-5EA5A2692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Rectangle 48">
              <a:extLst>
                <a:ext uri="{FF2B5EF4-FFF2-40B4-BE49-F238E27FC236}">
                  <a16:creationId xmlns:a16="http://schemas.microsoft.com/office/drawing/2014/main" id="{37B03681-506B-3A44-A487-0DC76A230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736"/>
              <a:ext cx="664" cy="656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Rectangle 49">
              <a:extLst>
                <a:ext uri="{FF2B5EF4-FFF2-40B4-BE49-F238E27FC236}">
                  <a16:creationId xmlns:a16="http://schemas.microsoft.com/office/drawing/2014/main" id="{0921E381-FF0B-D545-8925-95463888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815"/>
              <a:ext cx="72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Data</a:t>
              </a:r>
            </a:p>
            <a:p>
              <a:r>
                <a:rPr lang="en-US" altLang="en-US" sz="1600" b="1"/>
                <a:t>Memory</a:t>
              </a:r>
            </a:p>
          </p:txBody>
        </p:sp>
        <p:sp>
          <p:nvSpPr>
            <p:cNvPr id="3122" name="Oval 50">
              <a:extLst>
                <a:ext uri="{FF2B5EF4-FFF2-40B4-BE49-F238E27FC236}">
                  <a16:creationId xmlns:a16="http://schemas.microsoft.com/office/drawing/2014/main" id="{225EEF4C-0635-2449-B3F6-ECB513778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3040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Rectangle 51">
              <a:extLst>
                <a:ext uri="{FF2B5EF4-FFF2-40B4-BE49-F238E27FC236}">
                  <a16:creationId xmlns:a16="http://schemas.microsoft.com/office/drawing/2014/main" id="{597833BE-444F-C149-8F30-882301850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" y="3086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24" name="Line 52">
              <a:extLst>
                <a:ext uri="{FF2B5EF4-FFF2-40B4-BE49-F238E27FC236}">
                  <a16:creationId xmlns:a16="http://schemas.microsoft.com/office/drawing/2014/main" id="{7AC3C3E4-A465-BE42-AB04-5B153F4DB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3168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Line 53">
              <a:extLst>
                <a:ext uri="{FF2B5EF4-FFF2-40B4-BE49-F238E27FC236}">
                  <a16:creationId xmlns:a16="http://schemas.microsoft.com/office/drawing/2014/main" id="{153DEA68-49D4-EE4C-8FB2-812AE981F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3312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Line 55">
              <a:extLst>
                <a:ext uri="{FF2B5EF4-FFF2-40B4-BE49-F238E27FC236}">
                  <a16:creationId xmlns:a16="http://schemas.microsoft.com/office/drawing/2014/main" id="{516C87B7-B5E6-294D-A333-EE4FADB5C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3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Line 56">
              <a:extLst>
                <a:ext uri="{FF2B5EF4-FFF2-40B4-BE49-F238E27FC236}">
                  <a16:creationId xmlns:a16="http://schemas.microsoft.com/office/drawing/2014/main" id="{4BF41B95-FC6A-A742-8317-0249A01E4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0" cy="6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57">
              <a:extLst>
                <a:ext uri="{FF2B5EF4-FFF2-40B4-BE49-F238E27FC236}">
                  <a16:creationId xmlns:a16="http://schemas.microsoft.com/office/drawing/2014/main" id="{AD3A8816-A940-BA40-8463-CD6E0B5E1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Line 58">
              <a:extLst>
                <a:ext uri="{FF2B5EF4-FFF2-40B4-BE49-F238E27FC236}">
                  <a16:creationId xmlns:a16="http://schemas.microsoft.com/office/drawing/2014/main" id="{4AC0F1FC-B2B9-8841-AC14-652BC77AF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07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59">
              <a:extLst>
                <a:ext uri="{FF2B5EF4-FFF2-40B4-BE49-F238E27FC236}">
                  <a16:creationId xmlns:a16="http://schemas.microsoft.com/office/drawing/2014/main" id="{59B75101-61BB-E64D-9A67-A98A46A94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456"/>
              <a:ext cx="13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Line 60">
              <a:extLst>
                <a:ext uri="{FF2B5EF4-FFF2-40B4-BE49-F238E27FC236}">
                  <a16:creationId xmlns:a16="http://schemas.microsoft.com/office/drawing/2014/main" id="{B62AEE93-41A3-6D47-B6F9-6033D30B8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61">
              <a:extLst>
                <a:ext uri="{FF2B5EF4-FFF2-40B4-BE49-F238E27FC236}">
                  <a16:creationId xmlns:a16="http://schemas.microsoft.com/office/drawing/2014/main" id="{23F501FA-D1C3-B54E-87E2-61FF93DB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Line 62">
              <a:extLst>
                <a:ext uri="{FF2B5EF4-FFF2-40B4-BE49-F238E27FC236}">
                  <a16:creationId xmlns:a16="http://schemas.microsoft.com/office/drawing/2014/main" id="{9003FEF7-4DA8-A541-A4A4-852D6CD2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4" y="3312"/>
              <a:ext cx="0" cy="6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Line 63">
              <a:extLst>
                <a:ext uri="{FF2B5EF4-FFF2-40B4-BE49-F238E27FC236}">
                  <a16:creationId xmlns:a16="http://schemas.microsoft.com/office/drawing/2014/main" id="{0D74CCBA-9736-D640-9314-F384A4D08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984"/>
              <a:ext cx="37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64">
              <a:extLst>
                <a:ext uri="{FF2B5EF4-FFF2-40B4-BE49-F238E27FC236}">
                  <a16:creationId xmlns:a16="http://schemas.microsoft.com/office/drawing/2014/main" id="{3EB2991F-CADF-A840-A2CA-7282BA142B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0" cy="10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65">
              <a:extLst>
                <a:ext uri="{FF2B5EF4-FFF2-40B4-BE49-F238E27FC236}">
                  <a16:creationId xmlns:a16="http://schemas.microsoft.com/office/drawing/2014/main" id="{07B35A3D-6FB5-D046-8839-44CEE591D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871"/>
              <a:ext cx="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Line 66">
              <a:extLst>
                <a:ext uri="{FF2B5EF4-FFF2-40B4-BE49-F238E27FC236}">
                  <a16:creationId xmlns:a16="http://schemas.microsoft.com/office/drawing/2014/main" id="{0B69FACF-1FB8-9745-992B-0420A1210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0" y="1120"/>
              <a:ext cx="0" cy="76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67">
              <a:extLst>
                <a:ext uri="{FF2B5EF4-FFF2-40B4-BE49-F238E27FC236}">
                  <a16:creationId xmlns:a16="http://schemas.microsoft.com/office/drawing/2014/main" id="{E1E46B3E-38BD-F449-A228-11919F6DE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8" y="1107"/>
              <a:ext cx="511" cy="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Line 68">
              <a:extLst>
                <a:ext uri="{FF2B5EF4-FFF2-40B4-BE49-F238E27FC236}">
                  <a16:creationId xmlns:a16="http://schemas.microsoft.com/office/drawing/2014/main" id="{A0B6F068-2F0E-F14F-9706-6F0521657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7" y="870"/>
              <a:ext cx="5" cy="23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Line 69">
              <a:extLst>
                <a:ext uri="{FF2B5EF4-FFF2-40B4-BE49-F238E27FC236}">
                  <a16:creationId xmlns:a16="http://schemas.microsoft.com/office/drawing/2014/main" id="{7BC865DF-7FEF-DC4F-A7EC-C886B26C1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884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Line 70">
              <a:extLst>
                <a:ext uri="{FF2B5EF4-FFF2-40B4-BE49-F238E27FC236}">
                  <a16:creationId xmlns:a16="http://schemas.microsoft.com/office/drawing/2014/main" id="{E8EFA3BF-279A-E347-9DE9-69748EE02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" y="738"/>
              <a:ext cx="239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Line 71">
              <a:extLst>
                <a:ext uri="{FF2B5EF4-FFF2-40B4-BE49-F238E27FC236}">
                  <a16:creationId xmlns:a16="http://schemas.microsoft.com/office/drawing/2014/main" id="{ECB53DB0-259B-B548-8C0C-0C659C08A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355"/>
              <a:ext cx="0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Line 72">
              <a:extLst>
                <a:ext uri="{FF2B5EF4-FFF2-40B4-BE49-F238E27FC236}">
                  <a16:creationId xmlns:a16="http://schemas.microsoft.com/office/drawing/2014/main" id="{CF008DB1-9796-434F-92AC-70827D82C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" y="355"/>
              <a:ext cx="3886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Line 73">
              <a:extLst>
                <a:ext uri="{FF2B5EF4-FFF2-40B4-BE49-F238E27FC236}">
                  <a16:creationId xmlns:a16="http://schemas.microsoft.com/office/drawing/2014/main" id="{D9F55557-EB07-EB48-9733-8E7BA36ED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355"/>
              <a:ext cx="0" cy="214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Line 74">
              <a:extLst>
                <a:ext uri="{FF2B5EF4-FFF2-40B4-BE49-F238E27FC236}">
                  <a16:creationId xmlns:a16="http://schemas.microsoft.com/office/drawing/2014/main" id="{1C796982-14D1-514B-9811-574436FFF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2496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75">
              <a:extLst>
                <a:ext uri="{FF2B5EF4-FFF2-40B4-BE49-F238E27FC236}">
                  <a16:creationId xmlns:a16="http://schemas.microsoft.com/office/drawing/2014/main" id="{85D5C8E9-67F2-6B4F-9A94-22DC8F477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690"/>
              <a:ext cx="424" cy="904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Rectangle 76">
              <a:extLst>
                <a:ext uri="{FF2B5EF4-FFF2-40B4-BE49-F238E27FC236}">
                  <a16:creationId xmlns:a16="http://schemas.microsoft.com/office/drawing/2014/main" id="{C4BEBB67-0401-C545-872C-619E1F788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652"/>
              <a:ext cx="203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C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N</a:t>
              </a:r>
            </a:p>
            <a:p>
              <a:r>
                <a:rPr lang="en-US" altLang="en-US" sz="1400" b="1" dirty="0"/>
                <a:t>T</a:t>
              </a:r>
            </a:p>
            <a:p>
              <a:r>
                <a:rPr lang="en-US" altLang="en-US" sz="1400" b="1" dirty="0"/>
                <a:t>R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L</a:t>
              </a:r>
            </a:p>
          </p:txBody>
        </p:sp>
        <p:sp>
          <p:nvSpPr>
            <p:cNvPr id="3149" name="Line 77">
              <a:extLst>
                <a:ext uri="{FF2B5EF4-FFF2-40B4-BE49-F238E27FC236}">
                  <a16:creationId xmlns:a16="http://schemas.microsoft.com/office/drawing/2014/main" id="{4E847F84-43E9-434D-94AC-1D575A1F3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13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Line 78">
              <a:extLst>
                <a:ext uri="{FF2B5EF4-FFF2-40B4-BE49-F238E27FC236}">
                  <a16:creationId xmlns:a16="http://schemas.microsoft.com/office/drawing/2014/main" id="{86DBEB0D-F675-CC4C-B25A-AF266130E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Line 79">
              <a:extLst>
                <a:ext uri="{FF2B5EF4-FFF2-40B4-BE49-F238E27FC236}">
                  <a16:creationId xmlns:a16="http://schemas.microsoft.com/office/drawing/2014/main" id="{EB41A182-1D90-3346-9845-CB6FC958D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4" y="214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Line 80">
              <a:extLst>
                <a:ext uri="{FF2B5EF4-FFF2-40B4-BE49-F238E27FC236}">
                  <a16:creationId xmlns:a16="http://schemas.microsoft.com/office/drawing/2014/main" id="{A593ED4C-E4EF-3B49-BB50-A6E574D2A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Line 81">
              <a:extLst>
                <a:ext uri="{FF2B5EF4-FFF2-40B4-BE49-F238E27FC236}">
                  <a16:creationId xmlns:a16="http://schemas.microsoft.com/office/drawing/2014/main" id="{83BE22CD-040A-FD4F-95FF-E306F16A2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82">
              <a:extLst>
                <a:ext uri="{FF2B5EF4-FFF2-40B4-BE49-F238E27FC236}">
                  <a16:creationId xmlns:a16="http://schemas.microsoft.com/office/drawing/2014/main" id="{2F9D45D0-77F3-AF4B-B95C-404154E3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3412"/>
              <a:ext cx="328" cy="472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83">
              <a:extLst>
                <a:ext uri="{FF2B5EF4-FFF2-40B4-BE49-F238E27FC236}">
                  <a16:creationId xmlns:a16="http://schemas.microsoft.com/office/drawing/2014/main" id="{4AEC9D32-E380-084D-B5B3-8144EDFC9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3172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Line 84">
              <a:extLst>
                <a:ext uri="{FF2B5EF4-FFF2-40B4-BE49-F238E27FC236}">
                  <a16:creationId xmlns:a16="http://schemas.microsoft.com/office/drawing/2014/main" id="{BBF17CD7-E993-FB4D-9480-875DD1433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648"/>
              <a:ext cx="16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Rectangle 85">
              <a:extLst>
                <a:ext uri="{FF2B5EF4-FFF2-40B4-BE49-F238E27FC236}">
                  <a16:creationId xmlns:a16="http://schemas.microsoft.com/office/drawing/2014/main" id="{E5DD6534-A01A-D348-8144-A4BF489B0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518"/>
              <a:ext cx="35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ALU</a:t>
              </a:r>
            </a:p>
            <a:p>
              <a:r>
                <a:rPr lang="en-US" altLang="en-US" sz="1400" b="1"/>
                <a:t>CTL</a:t>
              </a:r>
            </a:p>
          </p:txBody>
        </p:sp>
        <p:sp>
          <p:nvSpPr>
            <p:cNvPr id="3158" name="Rectangle 86">
              <a:extLst>
                <a:ext uri="{FF2B5EF4-FFF2-40B4-BE49-F238E27FC236}">
                  <a16:creationId xmlns:a16="http://schemas.microsoft.com/office/drawing/2014/main" id="{A760C196-26E0-D54A-B813-2C1B1A5B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" y="3993"/>
              <a:ext cx="917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INSTRUCTION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     FETCH</a:t>
              </a:r>
            </a:p>
            <a:p>
              <a:pPr algn="ctr"/>
              <a:r>
                <a:rPr lang="en-US" altLang="en-US" sz="1400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59" name="Rectangle 87">
              <a:extLst>
                <a:ext uri="{FF2B5EF4-FFF2-40B4-BE49-F238E27FC236}">
                  <a16:creationId xmlns:a16="http://schemas.microsoft.com/office/drawing/2014/main" id="{C820FFD0-B603-1749-BA86-B17881A8F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3993"/>
              <a:ext cx="976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 DECODE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REG  </a:t>
              </a:r>
              <a:r>
                <a:rPr lang="en-US" altLang="en-US" b="1" dirty="0">
                  <a:solidFill>
                    <a:srgbClr val="FF0066"/>
                  </a:solidFill>
                </a:rPr>
                <a:t>FETCH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0" name="Rectangle 88">
              <a:extLst>
                <a:ext uri="{FF2B5EF4-FFF2-40B4-BE49-F238E27FC236}">
                  <a16:creationId xmlns:a16="http://schemas.microsoft.com/office/drawing/2014/main" id="{D5F16472-ADBE-EE4B-A7A0-068830347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8" y="4001"/>
              <a:ext cx="995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     </a:t>
              </a:r>
              <a:r>
                <a:rPr lang="en-US" altLang="en-US" sz="1400" b="1" dirty="0">
                  <a:solidFill>
                    <a:srgbClr val="FF0066"/>
                  </a:solidFill>
                </a:rPr>
                <a:t>EXECUTE/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ADDRESS </a:t>
              </a:r>
              <a:r>
                <a:rPr lang="en-US" altLang="en-US" b="1" dirty="0">
                  <a:solidFill>
                    <a:srgbClr val="FF0066"/>
                  </a:solidFill>
                </a:rPr>
                <a:t>CALC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1" name="Rectangle 89">
              <a:extLst>
                <a:ext uri="{FF2B5EF4-FFF2-40B4-BE49-F238E27FC236}">
                  <a16:creationId xmlns:a16="http://schemas.microsoft.com/office/drawing/2014/main" id="{2E1C00EE-D310-3F40-B8D6-B74C690F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002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MEMORY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</a:t>
              </a:r>
              <a:r>
                <a:rPr lang="en-US" altLang="en-US" b="1" dirty="0">
                  <a:solidFill>
                    <a:srgbClr val="FF0066"/>
                  </a:solidFill>
                </a:rPr>
                <a:t>ACCESS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2" name="Rectangle 90">
              <a:extLst>
                <a:ext uri="{FF2B5EF4-FFF2-40B4-BE49-F238E27FC236}">
                  <a16:creationId xmlns:a16="http://schemas.microsoft.com/office/drawing/2014/main" id="{CD204244-FDBA-AA4F-BB6F-58F35041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9" y="4001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WRITE</a:t>
              </a:r>
            </a:p>
            <a:p>
              <a:r>
                <a:rPr lang="en-US" altLang="en-US" b="1" dirty="0">
                  <a:solidFill>
                    <a:srgbClr val="FF0066"/>
                  </a:solidFill>
                </a:rPr>
                <a:t>BACK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3" name="Oval 91">
              <a:extLst>
                <a:ext uri="{FF2B5EF4-FFF2-40B4-BE49-F238E27FC236}">
                  <a16:creationId xmlns:a16="http://schemas.microsoft.com/office/drawing/2014/main" id="{53E82258-29E8-FF4B-9FE6-8F2BFB9FE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AutoShape 92">
              <a:extLst>
                <a:ext uri="{FF2B5EF4-FFF2-40B4-BE49-F238E27FC236}">
                  <a16:creationId xmlns:a16="http://schemas.microsoft.com/office/drawing/2014/main" id="{E9C12B6E-8E62-B646-A3D8-55D85097F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0" y="1576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93">
              <a:extLst>
                <a:ext uri="{FF2B5EF4-FFF2-40B4-BE49-F238E27FC236}">
                  <a16:creationId xmlns:a16="http://schemas.microsoft.com/office/drawing/2014/main" id="{77883E8C-E8CD-3146-B0A6-BB54C5F9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454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6" name="AutoShape 94">
              <a:extLst>
                <a:ext uri="{FF2B5EF4-FFF2-40B4-BE49-F238E27FC236}">
                  <a16:creationId xmlns:a16="http://schemas.microsoft.com/office/drawing/2014/main" id="{8DC1A795-C6FC-DA40-8086-FA00322D48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040" y="1768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Rectangle 95">
              <a:extLst>
                <a:ext uri="{FF2B5EF4-FFF2-40B4-BE49-F238E27FC236}">
                  <a16:creationId xmlns:a16="http://schemas.microsoft.com/office/drawing/2014/main" id="{6736D51E-F31C-3343-A539-D0A03B339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646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8" name="Line 96">
              <a:extLst>
                <a:ext uri="{FF2B5EF4-FFF2-40B4-BE49-F238E27FC236}">
                  <a16:creationId xmlns:a16="http://schemas.microsoft.com/office/drawing/2014/main" id="{43C90ACC-4ED0-8F46-AA07-E90A0C5BF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68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" name="AutoShape 97">
              <a:extLst>
                <a:ext uri="{FF2B5EF4-FFF2-40B4-BE49-F238E27FC236}">
                  <a16:creationId xmlns:a16="http://schemas.microsoft.com/office/drawing/2014/main" id="{5BA7302C-0273-3C45-A5EB-4A32FBDCC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100" y="2572"/>
              <a:ext cx="736" cy="32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Rectangle 98">
              <a:extLst>
                <a:ext uri="{FF2B5EF4-FFF2-40B4-BE49-F238E27FC236}">
                  <a16:creationId xmlns:a16="http://schemas.microsoft.com/office/drawing/2014/main" id="{6E174EFF-7076-4F4B-86F8-041042DDE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2495"/>
              <a:ext cx="20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A</a:t>
              </a:r>
            </a:p>
            <a:p>
              <a:r>
                <a:rPr lang="en-US" altLang="en-US" sz="1600" b="1"/>
                <a:t>L</a:t>
              </a:r>
            </a:p>
            <a:p>
              <a:r>
                <a:rPr lang="en-US" altLang="en-US" sz="1600" b="1"/>
                <a:t>U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0D29134-01D1-0C4E-A98D-0B2E6C654C5F}"/>
              </a:ext>
            </a:extLst>
          </p:cNvPr>
          <p:cNvSpPr/>
          <p:nvPr/>
        </p:nvSpPr>
        <p:spPr>
          <a:xfrm>
            <a:off x="152564" y="5138032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LW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</a:t>
            </a:r>
            <a:r>
              <a:rPr lang="en-US" b="1" dirty="0" err="1">
                <a:solidFill>
                  <a:srgbClr val="3333CC"/>
                </a:solidFill>
              </a:rPr>
              <a:t>lw</a:t>
            </a:r>
            <a:r>
              <a:rPr lang="en-US" b="1" dirty="0">
                <a:solidFill>
                  <a:srgbClr val="3333CC"/>
                </a:solidFill>
              </a:rPr>
              <a:t> $t0, 100($s0)</a:t>
            </a:r>
          </a:p>
        </p:txBody>
      </p:sp>
      <p:sp>
        <p:nvSpPr>
          <p:cNvPr id="102" name="Line 35">
            <a:extLst>
              <a:ext uri="{FF2B5EF4-FFF2-40B4-BE49-F238E27FC236}">
                <a16:creationId xmlns:a16="http://schemas.microsoft.com/office/drawing/2014/main" id="{F79BB69D-3A30-164A-933F-57420BB3FC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3741" y="3963986"/>
            <a:ext cx="23494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54">
            <a:extLst>
              <a:ext uri="{FF2B5EF4-FFF2-40B4-BE49-F238E27FC236}">
                <a16:creationId xmlns:a16="http://schemas.microsoft.com/office/drawing/2014/main" id="{B1F8276D-40E1-8143-B755-3154D3815B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503612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36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304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2590800" y="6019800"/>
            <a:ext cx="190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4" name="Line 144"/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5" name="Oval 145"/>
          <p:cNvSpPr>
            <a:spLocks noChangeArrowheads="1"/>
          </p:cNvSpPr>
          <p:nvPr/>
        </p:nvSpPr>
        <p:spPr bwMode="auto">
          <a:xfrm>
            <a:off x="3435350" y="1987550"/>
            <a:ext cx="673100" cy="19685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7" name="Rectangle 147"/>
          <p:cNvSpPr>
            <a:spLocks noChangeArrowheads="1"/>
          </p:cNvSpPr>
          <p:nvPr/>
        </p:nvSpPr>
        <p:spPr bwMode="auto">
          <a:xfrm>
            <a:off x="3641725" y="2155825"/>
            <a:ext cx="322263" cy="158115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C</a:t>
            </a:r>
          </a:p>
          <a:p>
            <a:r>
              <a:rPr lang="en-US" b="1"/>
              <a:t>O</a:t>
            </a:r>
          </a:p>
          <a:p>
            <a:r>
              <a:rPr lang="en-US" b="1"/>
              <a:t>N</a:t>
            </a:r>
          </a:p>
          <a:p>
            <a:r>
              <a:rPr lang="en-US" b="1"/>
              <a:t>T</a:t>
            </a:r>
          </a:p>
          <a:p>
            <a:r>
              <a:rPr lang="en-US" b="1"/>
              <a:t>R</a:t>
            </a:r>
          </a:p>
          <a:p>
            <a:r>
              <a:rPr lang="en-US" b="1"/>
              <a:t>O</a:t>
            </a:r>
          </a:p>
          <a:p>
            <a:r>
              <a:rPr lang="en-US" b="1"/>
              <a:t>L</a:t>
            </a:r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3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1752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3946525" y="6043295"/>
            <a:ext cx="539749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4" name="Line 144"/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52400" y="6019800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add </a:t>
            </a:r>
            <a:r>
              <a:rPr lang="en-US" dirty="0">
                <a:solidFill>
                  <a:srgbClr val="9900CC"/>
                </a:solidFill>
              </a:rPr>
              <a:t>$t0</a:t>
            </a:r>
            <a:r>
              <a:rPr lang="en-US" dirty="0"/>
              <a:t>, </a:t>
            </a:r>
            <a:r>
              <a:rPr lang="en-US" dirty="0">
                <a:solidFill>
                  <a:srgbClr val="33CCCC"/>
                </a:solidFill>
              </a:rPr>
              <a:t>$t1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$t2</a:t>
            </a:r>
            <a:endParaRPr lang="en-US" dirty="0"/>
          </a:p>
        </p:txBody>
      </p:sp>
      <p:sp>
        <p:nvSpPr>
          <p:cNvPr id="189" name="Line 70"/>
          <p:cNvSpPr>
            <a:spLocks noChangeShapeType="1"/>
          </p:cNvSpPr>
          <p:nvPr/>
        </p:nvSpPr>
        <p:spPr bwMode="auto">
          <a:xfrm>
            <a:off x="2590800" y="4724400"/>
            <a:ext cx="0" cy="12954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0" name="Group 189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91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  <p:sp>
        <p:nvSpPr>
          <p:cNvPr id="193" name="Line 84">
            <a:extLst>
              <a:ext uri="{FF2B5EF4-FFF2-40B4-BE49-F238E27FC236}">
                <a16:creationId xmlns:a16="http://schemas.microsoft.com/office/drawing/2014/main" id="{7191F1F1-2092-EB4C-809F-570272715D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6035675"/>
            <a:ext cx="1365251" cy="635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1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1752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52400" y="6019800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add </a:t>
            </a:r>
            <a:r>
              <a:rPr lang="en-US" dirty="0">
                <a:solidFill>
                  <a:srgbClr val="9900CC"/>
                </a:solidFill>
              </a:rPr>
              <a:t>$t0</a:t>
            </a:r>
            <a:r>
              <a:rPr lang="en-US" dirty="0"/>
              <a:t>, </a:t>
            </a:r>
            <a:r>
              <a:rPr lang="en-US" dirty="0">
                <a:ln>
                  <a:solidFill>
                    <a:srgbClr val="33CCCC"/>
                  </a:solidFill>
                </a:ln>
                <a:solidFill>
                  <a:srgbClr val="66FFFF"/>
                </a:solidFill>
              </a:rPr>
              <a:t>$t1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$t2</a:t>
            </a:r>
            <a:endParaRPr lang="en-US" dirty="0"/>
          </a:p>
        </p:txBody>
      </p:sp>
      <p:sp>
        <p:nvSpPr>
          <p:cNvPr id="189" name="Line 70"/>
          <p:cNvSpPr>
            <a:spLocks noChangeShapeType="1"/>
          </p:cNvSpPr>
          <p:nvPr/>
        </p:nvSpPr>
        <p:spPr bwMode="auto">
          <a:xfrm>
            <a:off x="2590800" y="4724400"/>
            <a:ext cx="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0" name="Group 189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91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  <p:sp>
        <p:nvSpPr>
          <p:cNvPr id="196" name="Line 143">
            <a:extLst>
              <a:ext uri="{FF2B5EF4-FFF2-40B4-BE49-F238E27FC236}">
                <a16:creationId xmlns:a16="http://schemas.microsoft.com/office/drawing/2014/main" id="{D33AF8BC-526B-844D-974E-4267EA1EB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Line 144">
            <a:extLst>
              <a:ext uri="{FF2B5EF4-FFF2-40B4-BE49-F238E27FC236}">
                <a16:creationId xmlns:a16="http://schemas.microsoft.com/office/drawing/2014/main" id="{4C93BD5C-B906-C34C-A12A-9B1B7CC25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Line 84">
            <a:extLst>
              <a:ext uri="{FF2B5EF4-FFF2-40B4-BE49-F238E27FC236}">
                <a16:creationId xmlns:a16="http://schemas.microsoft.com/office/drawing/2014/main" id="{B384DFA0-7662-BD44-B8F7-0E71AC32BE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6035675"/>
            <a:ext cx="1365251" cy="635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Line 77">
            <a:extLst>
              <a:ext uri="{FF2B5EF4-FFF2-40B4-BE49-F238E27FC236}">
                <a16:creationId xmlns:a16="http://schemas.microsoft.com/office/drawing/2014/main" id="{E12ECC64-5FC2-6043-B11D-4F0ADC9676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6525" y="6043295"/>
            <a:ext cx="539749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7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solidFill>
                <a:srgbClr val="8000FF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1752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52400" y="6074658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add </a:t>
            </a:r>
            <a:r>
              <a:rPr lang="en-US" dirty="0">
                <a:solidFill>
                  <a:srgbClr val="9900CC"/>
                </a:solidFill>
              </a:rPr>
              <a:t>$t0</a:t>
            </a:r>
            <a:r>
              <a:rPr lang="en-US" dirty="0"/>
              <a:t>, </a:t>
            </a:r>
            <a:r>
              <a:rPr lang="en-US" dirty="0">
                <a:ln>
                  <a:solidFill>
                    <a:srgbClr val="33CCCC"/>
                  </a:solidFill>
                </a:ln>
                <a:solidFill>
                  <a:srgbClr val="66FFFF"/>
                </a:solidFill>
              </a:rPr>
              <a:t>$t1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$t2</a:t>
            </a:r>
            <a:endParaRPr lang="en-US" dirty="0"/>
          </a:p>
        </p:txBody>
      </p:sp>
      <p:sp>
        <p:nvSpPr>
          <p:cNvPr id="189" name="Line 70"/>
          <p:cNvSpPr>
            <a:spLocks noChangeShapeType="1"/>
          </p:cNvSpPr>
          <p:nvPr/>
        </p:nvSpPr>
        <p:spPr bwMode="auto">
          <a:xfrm>
            <a:off x="2590800" y="4724400"/>
            <a:ext cx="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Line 100"/>
          <p:cNvSpPr>
            <a:spLocks noChangeShapeType="1"/>
          </p:cNvSpPr>
          <p:nvPr/>
        </p:nvSpPr>
        <p:spPr bwMode="auto">
          <a:xfrm>
            <a:off x="6705600" y="4876800"/>
            <a:ext cx="304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Line 102"/>
          <p:cNvSpPr>
            <a:spLocks noChangeShapeType="1"/>
          </p:cNvSpPr>
          <p:nvPr/>
        </p:nvSpPr>
        <p:spPr bwMode="auto">
          <a:xfrm>
            <a:off x="6934200" y="4876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3" name="Group 192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94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  <p:sp>
        <p:nvSpPr>
          <p:cNvPr id="192" name="Oval 78">
            <a:extLst>
              <a:ext uri="{FF2B5EF4-FFF2-40B4-BE49-F238E27FC236}">
                <a16:creationId xmlns:a16="http://schemas.microsoft.com/office/drawing/2014/main" id="{22354EE1-8A94-9B44-B6E5-480D2C92B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Line 143">
            <a:extLst>
              <a:ext uri="{FF2B5EF4-FFF2-40B4-BE49-F238E27FC236}">
                <a16:creationId xmlns:a16="http://schemas.microsoft.com/office/drawing/2014/main" id="{DC5B3A11-1908-B546-8E0F-0AA65BC33F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Line 144">
            <a:extLst>
              <a:ext uri="{FF2B5EF4-FFF2-40B4-BE49-F238E27FC236}">
                <a16:creationId xmlns:a16="http://schemas.microsoft.com/office/drawing/2014/main" id="{33DB9F46-F565-E647-A3C2-1B1F07CBE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Line 84">
            <a:extLst>
              <a:ext uri="{FF2B5EF4-FFF2-40B4-BE49-F238E27FC236}">
                <a16:creationId xmlns:a16="http://schemas.microsoft.com/office/drawing/2014/main" id="{9D746284-7355-DA4E-8A61-0CE1BB37B7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6035675"/>
            <a:ext cx="1365251" cy="635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Line 77">
            <a:extLst>
              <a:ext uri="{FF2B5EF4-FFF2-40B4-BE49-F238E27FC236}">
                <a16:creationId xmlns:a16="http://schemas.microsoft.com/office/drawing/2014/main" id="{C8EF9967-8EAA-CA46-9442-736725491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6525" y="6043295"/>
            <a:ext cx="539749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10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solidFill>
                <a:srgbClr val="8000FF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rgbClr val="8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1752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rgbClr val="8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52400" y="6074658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add </a:t>
            </a:r>
            <a:r>
              <a:rPr lang="en-US" dirty="0">
                <a:solidFill>
                  <a:srgbClr val="9900CC"/>
                </a:solidFill>
              </a:rPr>
              <a:t>$t0</a:t>
            </a:r>
            <a:r>
              <a:rPr lang="en-US" dirty="0"/>
              <a:t>, </a:t>
            </a:r>
            <a:r>
              <a:rPr lang="en-US" dirty="0">
                <a:ln>
                  <a:solidFill>
                    <a:srgbClr val="33CCCC"/>
                  </a:solidFill>
                </a:ln>
                <a:solidFill>
                  <a:srgbClr val="66FFFF"/>
                </a:solidFill>
              </a:rPr>
              <a:t>$t1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$t2</a:t>
            </a:r>
            <a:endParaRPr lang="en-US" dirty="0"/>
          </a:p>
        </p:txBody>
      </p:sp>
      <p:sp>
        <p:nvSpPr>
          <p:cNvPr id="189" name="Line 70"/>
          <p:cNvSpPr>
            <a:spLocks noChangeShapeType="1"/>
          </p:cNvSpPr>
          <p:nvPr/>
        </p:nvSpPr>
        <p:spPr bwMode="auto">
          <a:xfrm>
            <a:off x="2590800" y="4724400"/>
            <a:ext cx="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Line 100"/>
          <p:cNvSpPr>
            <a:spLocks noChangeShapeType="1"/>
          </p:cNvSpPr>
          <p:nvPr/>
        </p:nvSpPr>
        <p:spPr bwMode="auto">
          <a:xfrm>
            <a:off x="6705600" y="4876800"/>
            <a:ext cx="304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Line 102"/>
          <p:cNvSpPr>
            <a:spLocks noChangeShapeType="1"/>
          </p:cNvSpPr>
          <p:nvPr/>
        </p:nvSpPr>
        <p:spPr bwMode="auto">
          <a:xfrm>
            <a:off x="6934200" y="4876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3" name="Group 192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94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  <p:sp>
        <p:nvSpPr>
          <p:cNvPr id="192" name="Oval 78">
            <a:extLst>
              <a:ext uri="{FF2B5EF4-FFF2-40B4-BE49-F238E27FC236}">
                <a16:creationId xmlns:a16="http://schemas.microsoft.com/office/drawing/2014/main" id="{CA630077-B406-1546-9BDC-474D780AF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Line 143">
            <a:extLst>
              <a:ext uri="{FF2B5EF4-FFF2-40B4-BE49-F238E27FC236}">
                <a16:creationId xmlns:a16="http://schemas.microsoft.com/office/drawing/2014/main" id="{144E1746-1580-4F44-B366-08B4AFD3A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Line 144">
            <a:extLst>
              <a:ext uri="{FF2B5EF4-FFF2-40B4-BE49-F238E27FC236}">
                <a16:creationId xmlns:a16="http://schemas.microsoft.com/office/drawing/2014/main" id="{723024AF-6587-364D-AADB-4E86D5FF2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Line 84">
            <a:extLst>
              <a:ext uri="{FF2B5EF4-FFF2-40B4-BE49-F238E27FC236}">
                <a16:creationId xmlns:a16="http://schemas.microsoft.com/office/drawing/2014/main" id="{09D6B87A-7F81-704E-905C-0F3034D6F7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6035675"/>
            <a:ext cx="1365251" cy="635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Line 77">
            <a:extLst>
              <a:ext uri="{FF2B5EF4-FFF2-40B4-BE49-F238E27FC236}">
                <a16:creationId xmlns:a16="http://schemas.microsoft.com/office/drawing/2014/main" id="{AA5FA482-CDFD-994D-9678-C112E65F8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6525" y="6043295"/>
            <a:ext cx="539749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96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1" name="Group 99">
            <a:extLst>
              <a:ext uri="{FF2B5EF4-FFF2-40B4-BE49-F238E27FC236}">
                <a16:creationId xmlns:a16="http://schemas.microsoft.com/office/drawing/2014/main" id="{2F058FA1-4093-6B49-9E2B-84CBB4F417ED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78105"/>
            <a:ext cx="9088438" cy="6753225"/>
            <a:chOff x="43" y="214"/>
            <a:chExt cx="5725" cy="4254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E6F7F375-F1A2-5C4D-B37B-0320BB6EA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97"/>
              <a:ext cx="256" cy="767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1125B6E8-32CB-904A-A78C-7BA5A3B0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2399"/>
              <a:ext cx="2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PC</a:t>
              </a:r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20D6BA6A-7984-0F44-9588-F4EBA2A88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10"/>
              <a:ext cx="689" cy="65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3124354F-DF51-D841-9C77-9C33F4194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" y="2400"/>
              <a:ext cx="81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600" b="1"/>
                <a:t>Instruction</a:t>
              </a:r>
            </a:p>
            <a:p>
              <a:pPr algn="ctr"/>
              <a:r>
                <a:rPr lang="en-US" altLang="en-US" sz="1600" b="1"/>
                <a:t>Memory</a:t>
              </a:r>
            </a:p>
          </p:txBody>
        </p:sp>
        <p:sp>
          <p:nvSpPr>
            <p:cNvPr id="3078" name="Line 6">
              <a:extLst>
                <a:ext uri="{FF2B5EF4-FFF2-40B4-BE49-F238E27FC236}">
                  <a16:creationId xmlns:a16="http://schemas.microsoft.com/office/drawing/2014/main" id="{AB19BA7E-0751-7045-B930-8FA6AE978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544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>
              <a:extLst>
                <a:ext uri="{FF2B5EF4-FFF2-40B4-BE49-F238E27FC236}">
                  <a16:creationId xmlns:a16="http://schemas.microsoft.com/office/drawing/2014/main" id="{8CAD6D4F-87C4-BD4B-A7D8-4B3714D8F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F2BA3788-864A-5C4C-9B54-D186238FE6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9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725922C9-FDE4-7544-B416-962B68C32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92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205CA86B-5160-6548-8D9A-AC1449D9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76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2400"/>
                <a:t>4</a:t>
              </a:r>
            </a:p>
          </p:txBody>
        </p:sp>
        <p:sp>
          <p:nvSpPr>
            <p:cNvPr id="3083" name="Line 11">
              <a:extLst>
                <a:ext uri="{FF2B5EF4-FFF2-40B4-BE49-F238E27FC236}">
                  <a16:creationId xmlns:a16="http://schemas.microsoft.com/office/drawing/2014/main" id="{FC804534-632F-2144-B621-A47EE76EB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1392"/>
              <a:ext cx="0" cy="1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2">
              <a:extLst>
                <a:ext uri="{FF2B5EF4-FFF2-40B4-BE49-F238E27FC236}">
                  <a16:creationId xmlns:a16="http://schemas.microsoft.com/office/drawing/2014/main" id="{93A935D7-7A22-6B4B-947B-E35AC3287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482"/>
              <a:ext cx="208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3D51DC9C-1B8E-614B-B472-9EB5725B7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52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</a:t>
              </a:r>
            </a:p>
            <a:p>
              <a:r>
                <a:rPr lang="en-US" altLang="en-US" sz="1400" b="1" dirty="0"/>
                <a:t>U</a:t>
              </a:r>
            </a:p>
            <a:p>
              <a:r>
                <a:rPr lang="en-US" altLang="en-US" sz="1400" b="1" dirty="0"/>
                <a:t>X</a:t>
              </a:r>
            </a:p>
          </p:txBody>
        </p:sp>
        <p:sp>
          <p:nvSpPr>
            <p:cNvPr id="3086" name="Line 14">
              <a:extLst>
                <a:ext uri="{FF2B5EF4-FFF2-40B4-BE49-F238E27FC236}">
                  <a16:creationId xmlns:a16="http://schemas.microsoft.com/office/drawing/2014/main" id="{BE520CAC-1164-DE48-B41A-58FD4DAE5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20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>
              <a:extLst>
                <a:ext uri="{FF2B5EF4-FFF2-40B4-BE49-F238E27FC236}">
                  <a16:creationId xmlns:a16="http://schemas.microsoft.com/office/drawing/2014/main" id="{52AC88E6-9301-544D-8283-5812AA738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600"/>
              <a:ext cx="0" cy="10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18">
              <a:extLst>
                <a:ext uri="{FF2B5EF4-FFF2-40B4-BE49-F238E27FC236}">
                  <a16:creationId xmlns:a16="http://schemas.microsoft.com/office/drawing/2014/main" id="{AA848E12-F50B-6A48-9A0B-08BD11090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1" y="600"/>
              <a:ext cx="2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Oval 19">
              <a:extLst>
                <a:ext uri="{FF2B5EF4-FFF2-40B4-BE49-F238E27FC236}">
                  <a16:creationId xmlns:a16="http://schemas.microsoft.com/office/drawing/2014/main" id="{F64D4EF6-9182-574F-928D-42BA8408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63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Rectangle 20">
              <a:extLst>
                <a:ext uri="{FF2B5EF4-FFF2-40B4-BE49-F238E27FC236}">
                  <a16:creationId xmlns:a16="http://schemas.microsoft.com/office/drawing/2014/main" id="{8D8E9F5B-F88B-274B-9757-5EBEB3A5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2304"/>
              <a:ext cx="616" cy="608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Rectangle 21">
              <a:extLst>
                <a:ext uri="{FF2B5EF4-FFF2-40B4-BE49-F238E27FC236}">
                  <a16:creationId xmlns:a16="http://schemas.microsoft.com/office/drawing/2014/main" id="{47538158-EF80-874D-A5EE-F8C36F0B4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83"/>
              <a:ext cx="6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Registers</a:t>
              </a:r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BC30B356-0801-A54C-95D7-6D1A4A88A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64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Line 23">
              <a:extLst>
                <a:ext uri="{FF2B5EF4-FFF2-40B4-BE49-F238E27FC236}">
                  <a16:creationId xmlns:a16="http://schemas.microsoft.com/office/drawing/2014/main" id="{AE449D89-A78D-8345-92BA-BA1222E96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8" y="1115"/>
              <a:ext cx="2" cy="253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Line 24">
              <a:extLst>
                <a:ext uri="{FF2B5EF4-FFF2-40B4-BE49-F238E27FC236}">
                  <a16:creationId xmlns:a16="http://schemas.microsoft.com/office/drawing/2014/main" id="{104F02B4-7014-3445-A8ED-E35AF558A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0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Line 25">
              <a:extLst>
                <a:ext uri="{FF2B5EF4-FFF2-40B4-BE49-F238E27FC236}">
                  <a16:creationId xmlns:a16="http://schemas.microsoft.com/office/drawing/2014/main" id="{C0DE53BB-A494-E54B-BEF1-CCAEF0DD0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54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Line 26">
              <a:extLst>
                <a:ext uri="{FF2B5EF4-FFF2-40B4-BE49-F238E27FC236}">
                  <a16:creationId xmlns:a16="http://schemas.microsoft.com/office/drawing/2014/main" id="{027013E2-A175-0B4F-9974-C5718C9CF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27">
              <a:extLst>
                <a:ext uri="{FF2B5EF4-FFF2-40B4-BE49-F238E27FC236}">
                  <a16:creationId xmlns:a16="http://schemas.microsoft.com/office/drawing/2014/main" id="{0C027B39-93CE-A640-BAB2-715E348EC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" y="2992"/>
              <a:ext cx="304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Rectangle 28">
              <a:extLst>
                <a:ext uri="{FF2B5EF4-FFF2-40B4-BE49-F238E27FC236}">
                  <a16:creationId xmlns:a16="http://schemas.microsoft.com/office/drawing/2014/main" id="{C68D8BE1-35D4-754A-BFBF-681D6132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" y="3038"/>
              <a:ext cx="32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Sign</a:t>
              </a:r>
            </a:p>
            <a:p>
              <a:r>
                <a:rPr lang="en-US" altLang="en-US" sz="1400" b="1"/>
                <a:t> Ext</a:t>
              </a:r>
            </a:p>
          </p:txBody>
        </p:sp>
        <p:sp>
          <p:nvSpPr>
            <p:cNvPr id="3101" name="Oval 29">
              <a:extLst>
                <a:ext uri="{FF2B5EF4-FFF2-40B4-BE49-F238E27FC236}">
                  <a16:creationId xmlns:a16="http://schemas.microsoft.com/office/drawing/2014/main" id="{C534717E-15B0-9944-9FF5-E26FA8B8E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35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30">
              <a:extLst>
                <a:ext uri="{FF2B5EF4-FFF2-40B4-BE49-F238E27FC236}">
                  <a16:creationId xmlns:a16="http://schemas.microsoft.com/office/drawing/2014/main" id="{29924217-F094-F747-8738-894CCDD15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31">
              <a:extLst>
                <a:ext uri="{FF2B5EF4-FFF2-40B4-BE49-F238E27FC236}">
                  <a16:creationId xmlns:a16="http://schemas.microsoft.com/office/drawing/2014/main" id="{C91204CD-25D2-3B44-9673-239BFB848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741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Line 32">
              <a:extLst>
                <a:ext uri="{FF2B5EF4-FFF2-40B4-BE49-F238E27FC236}">
                  <a16:creationId xmlns:a16="http://schemas.microsoft.com/office/drawing/2014/main" id="{00B3F385-7632-A04F-A648-381E111C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024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33">
              <a:extLst>
                <a:ext uri="{FF2B5EF4-FFF2-40B4-BE49-F238E27FC236}">
                  <a16:creationId xmlns:a16="http://schemas.microsoft.com/office/drawing/2014/main" id="{436C4403-F993-4446-B05B-AB729968E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302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4">
              <a:extLst>
                <a:ext uri="{FF2B5EF4-FFF2-40B4-BE49-F238E27FC236}">
                  <a16:creationId xmlns:a16="http://schemas.microsoft.com/office/drawing/2014/main" id="{F763885D-CCFA-0E49-9371-0C5E966E2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" y="3124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" name="Line 35">
              <a:extLst>
                <a:ext uri="{FF2B5EF4-FFF2-40B4-BE49-F238E27FC236}">
                  <a16:creationId xmlns:a16="http://schemas.microsoft.com/office/drawing/2014/main" id="{5D8F1CD9-CD02-FD4E-9BDB-B62C303888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8" y="2636"/>
              <a:ext cx="75" cy="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Line 36">
              <a:extLst>
                <a:ext uri="{FF2B5EF4-FFF2-40B4-BE49-F238E27FC236}">
                  <a16:creationId xmlns:a16="http://schemas.microsoft.com/office/drawing/2014/main" id="{45C8307A-2755-4448-B320-F8CE02272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216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37">
              <a:extLst>
                <a:ext uri="{FF2B5EF4-FFF2-40B4-BE49-F238E27FC236}">
                  <a16:creationId xmlns:a16="http://schemas.microsoft.com/office/drawing/2014/main" id="{949F3F04-FEDA-D740-BCB3-74EE60377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" y="2752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Rectangle 38">
              <a:extLst>
                <a:ext uri="{FF2B5EF4-FFF2-40B4-BE49-F238E27FC236}">
                  <a16:creationId xmlns:a16="http://schemas.microsoft.com/office/drawing/2014/main" id="{500F1C8B-D1CC-DD4E-BA38-738AB832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" y="279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2BFB83A0-FEFC-3F43-B397-817089BC5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832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Line 40">
              <a:extLst>
                <a:ext uri="{FF2B5EF4-FFF2-40B4-BE49-F238E27FC236}">
                  <a16:creationId xmlns:a16="http://schemas.microsoft.com/office/drawing/2014/main" id="{D5CFFE29-931C-9D4B-8865-5C79C844A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216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Line 41">
              <a:extLst>
                <a:ext uri="{FF2B5EF4-FFF2-40B4-BE49-F238E27FC236}">
                  <a16:creationId xmlns:a16="http://schemas.microsoft.com/office/drawing/2014/main" id="{A86B2C15-F0F8-D148-98FD-75E992CC5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9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Line 42">
              <a:extLst>
                <a:ext uri="{FF2B5EF4-FFF2-40B4-BE49-F238E27FC236}">
                  <a16:creationId xmlns:a16="http://schemas.microsoft.com/office/drawing/2014/main" id="{5D313A0C-C90F-D848-8A47-0D1E06CF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168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Line 43">
              <a:extLst>
                <a:ext uri="{FF2B5EF4-FFF2-40B4-BE49-F238E27FC236}">
                  <a16:creationId xmlns:a16="http://schemas.microsoft.com/office/drawing/2014/main" id="{4FF9FBD2-A53C-ED48-81C0-8BFE2737A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32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Line 44">
              <a:extLst>
                <a:ext uri="{FF2B5EF4-FFF2-40B4-BE49-F238E27FC236}">
                  <a16:creationId xmlns:a16="http://schemas.microsoft.com/office/drawing/2014/main" id="{E65F1F13-9979-974D-836C-12871A332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448"/>
              <a:ext cx="8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45">
              <a:extLst>
                <a:ext uri="{FF2B5EF4-FFF2-40B4-BE49-F238E27FC236}">
                  <a16:creationId xmlns:a16="http://schemas.microsoft.com/office/drawing/2014/main" id="{202E4A18-FE05-2E46-88F6-5222617A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1840"/>
              <a:ext cx="213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Rectangle 46">
              <a:extLst>
                <a:ext uri="{FF2B5EF4-FFF2-40B4-BE49-F238E27FC236}">
                  <a16:creationId xmlns:a16="http://schemas.microsoft.com/office/drawing/2014/main" id="{5654925B-4940-184E-A5A7-0690508D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838"/>
              <a:ext cx="25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400" b="1"/>
                <a:t>Sh</a:t>
              </a:r>
            </a:p>
            <a:p>
              <a:r>
                <a:rPr lang="en-US" altLang="en-US" sz="1400" b="1"/>
                <a:t> L</a:t>
              </a:r>
            </a:p>
            <a:p>
              <a:r>
                <a:rPr lang="en-US" altLang="en-US" sz="1400" b="1"/>
                <a:t> 2</a:t>
              </a:r>
            </a:p>
          </p:txBody>
        </p:sp>
        <p:sp>
          <p:nvSpPr>
            <p:cNvPr id="3119" name="Line 47">
              <a:extLst>
                <a:ext uri="{FF2B5EF4-FFF2-40B4-BE49-F238E27FC236}">
                  <a16:creationId xmlns:a16="http://schemas.microsoft.com/office/drawing/2014/main" id="{9AC167B3-8068-D542-B470-5EA5A2692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Rectangle 48">
              <a:extLst>
                <a:ext uri="{FF2B5EF4-FFF2-40B4-BE49-F238E27FC236}">
                  <a16:creationId xmlns:a16="http://schemas.microsoft.com/office/drawing/2014/main" id="{37B03681-506B-3A44-A487-0DC76A230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736"/>
              <a:ext cx="664" cy="656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Rectangle 49">
              <a:extLst>
                <a:ext uri="{FF2B5EF4-FFF2-40B4-BE49-F238E27FC236}">
                  <a16:creationId xmlns:a16="http://schemas.microsoft.com/office/drawing/2014/main" id="{0921E381-FF0B-D545-8925-95463888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815"/>
              <a:ext cx="72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Data</a:t>
              </a:r>
            </a:p>
            <a:p>
              <a:r>
                <a:rPr lang="en-US" altLang="en-US" sz="1600" b="1"/>
                <a:t>Memory</a:t>
              </a:r>
            </a:p>
          </p:txBody>
        </p:sp>
        <p:sp>
          <p:nvSpPr>
            <p:cNvPr id="3122" name="Oval 50">
              <a:extLst>
                <a:ext uri="{FF2B5EF4-FFF2-40B4-BE49-F238E27FC236}">
                  <a16:creationId xmlns:a16="http://schemas.microsoft.com/office/drawing/2014/main" id="{225EEF4C-0635-2449-B3F6-ECB513778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3040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Rectangle 51">
              <a:extLst>
                <a:ext uri="{FF2B5EF4-FFF2-40B4-BE49-F238E27FC236}">
                  <a16:creationId xmlns:a16="http://schemas.microsoft.com/office/drawing/2014/main" id="{597833BE-444F-C149-8F30-882301850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" y="3086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24" name="Line 52">
              <a:extLst>
                <a:ext uri="{FF2B5EF4-FFF2-40B4-BE49-F238E27FC236}">
                  <a16:creationId xmlns:a16="http://schemas.microsoft.com/office/drawing/2014/main" id="{7AC3C3E4-A465-BE42-AB04-5B153F4DB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3168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Line 53">
              <a:extLst>
                <a:ext uri="{FF2B5EF4-FFF2-40B4-BE49-F238E27FC236}">
                  <a16:creationId xmlns:a16="http://schemas.microsoft.com/office/drawing/2014/main" id="{153DEA68-49D4-EE4C-8FB2-812AE981F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3312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" name="Line 54">
              <a:extLst>
                <a:ext uri="{FF2B5EF4-FFF2-40B4-BE49-F238E27FC236}">
                  <a16:creationId xmlns:a16="http://schemas.microsoft.com/office/drawing/2014/main" id="{39235358-57D3-7746-B07E-5E1405AB5A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3" y="2356"/>
              <a:ext cx="0" cy="2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Line 55">
              <a:extLst>
                <a:ext uri="{FF2B5EF4-FFF2-40B4-BE49-F238E27FC236}">
                  <a16:creationId xmlns:a16="http://schemas.microsoft.com/office/drawing/2014/main" id="{516C87B7-B5E6-294D-A333-EE4FADB5C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3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Line 56">
              <a:extLst>
                <a:ext uri="{FF2B5EF4-FFF2-40B4-BE49-F238E27FC236}">
                  <a16:creationId xmlns:a16="http://schemas.microsoft.com/office/drawing/2014/main" id="{4BF41B95-FC6A-A742-8317-0249A01E4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0" cy="6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57">
              <a:extLst>
                <a:ext uri="{FF2B5EF4-FFF2-40B4-BE49-F238E27FC236}">
                  <a16:creationId xmlns:a16="http://schemas.microsoft.com/office/drawing/2014/main" id="{AD3A8816-A940-BA40-8463-CD6E0B5E1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Line 58">
              <a:extLst>
                <a:ext uri="{FF2B5EF4-FFF2-40B4-BE49-F238E27FC236}">
                  <a16:creationId xmlns:a16="http://schemas.microsoft.com/office/drawing/2014/main" id="{4AC0F1FC-B2B9-8841-AC14-652BC77AF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07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59">
              <a:extLst>
                <a:ext uri="{FF2B5EF4-FFF2-40B4-BE49-F238E27FC236}">
                  <a16:creationId xmlns:a16="http://schemas.microsoft.com/office/drawing/2014/main" id="{59B75101-61BB-E64D-9A67-A98A46A94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456"/>
              <a:ext cx="13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Line 60">
              <a:extLst>
                <a:ext uri="{FF2B5EF4-FFF2-40B4-BE49-F238E27FC236}">
                  <a16:creationId xmlns:a16="http://schemas.microsoft.com/office/drawing/2014/main" id="{B62AEE93-41A3-6D47-B6F9-6033D30B8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61">
              <a:extLst>
                <a:ext uri="{FF2B5EF4-FFF2-40B4-BE49-F238E27FC236}">
                  <a16:creationId xmlns:a16="http://schemas.microsoft.com/office/drawing/2014/main" id="{23F501FA-D1C3-B54E-87E2-61FF93DB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Line 62">
              <a:extLst>
                <a:ext uri="{FF2B5EF4-FFF2-40B4-BE49-F238E27FC236}">
                  <a16:creationId xmlns:a16="http://schemas.microsoft.com/office/drawing/2014/main" id="{9003FEF7-4DA8-A541-A4A4-852D6CD2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4" y="3312"/>
              <a:ext cx="0" cy="6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Line 63">
              <a:extLst>
                <a:ext uri="{FF2B5EF4-FFF2-40B4-BE49-F238E27FC236}">
                  <a16:creationId xmlns:a16="http://schemas.microsoft.com/office/drawing/2014/main" id="{0D74CCBA-9736-D640-9314-F384A4D08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984"/>
              <a:ext cx="37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64">
              <a:extLst>
                <a:ext uri="{FF2B5EF4-FFF2-40B4-BE49-F238E27FC236}">
                  <a16:creationId xmlns:a16="http://schemas.microsoft.com/office/drawing/2014/main" id="{3EB2991F-CADF-A840-A2CA-7282BA142B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0" cy="10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65">
              <a:extLst>
                <a:ext uri="{FF2B5EF4-FFF2-40B4-BE49-F238E27FC236}">
                  <a16:creationId xmlns:a16="http://schemas.microsoft.com/office/drawing/2014/main" id="{07B35A3D-6FB5-D046-8839-44CEE591D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871"/>
              <a:ext cx="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Line 66">
              <a:extLst>
                <a:ext uri="{FF2B5EF4-FFF2-40B4-BE49-F238E27FC236}">
                  <a16:creationId xmlns:a16="http://schemas.microsoft.com/office/drawing/2014/main" id="{0B69FACF-1FB8-9745-992B-0420A1210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0" y="1120"/>
              <a:ext cx="0" cy="76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67">
              <a:extLst>
                <a:ext uri="{FF2B5EF4-FFF2-40B4-BE49-F238E27FC236}">
                  <a16:creationId xmlns:a16="http://schemas.microsoft.com/office/drawing/2014/main" id="{E1E46B3E-38BD-F449-A228-11919F6DE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8" y="1107"/>
              <a:ext cx="511" cy="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Line 68">
              <a:extLst>
                <a:ext uri="{FF2B5EF4-FFF2-40B4-BE49-F238E27FC236}">
                  <a16:creationId xmlns:a16="http://schemas.microsoft.com/office/drawing/2014/main" id="{A0B6F068-2F0E-F14F-9706-6F0521657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7" y="870"/>
              <a:ext cx="5" cy="23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Line 69">
              <a:extLst>
                <a:ext uri="{FF2B5EF4-FFF2-40B4-BE49-F238E27FC236}">
                  <a16:creationId xmlns:a16="http://schemas.microsoft.com/office/drawing/2014/main" id="{7BC865DF-7FEF-DC4F-A7EC-C886B26C1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884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Line 70">
              <a:extLst>
                <a:ext uri="{FF2B5EF4-FFF2-40B4-BE49-F238E27FC236}">
                  <a16:creationId xmlns:a16="http://schemas.microsoft.com/office/drawing/2014/main" id="{E8EFA3BF-279A-E347-9DE9-69748EE02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" y="738"/>
              <a:ext cx="239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Line 71">
              <a:extLst>
                <a:ext uri="{FF2B5EF4-FFF2-40B4-BE49-F238E27FC236}">
                  <a16:creationId xmlns:a16="http://schemas.microsoft.com/office/drawing/2014/main" id="{ECB53DB0-259B-B548-8C0C-0C659C08A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355"/>
              <a:ext cx="0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Line 72">
              <a:extLst>
                <a:ext uri="{FF2B5EF4-FFF2-40B4-BE49-F238E27FC236}">
                  <a16:creationId xmlns:a16="http://schemas.microsoft.com/office/drawing/2014/main" id="{CF008DB1-9796-434F-92AC-70827D82C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" y="355"/>
              <a:ext cx="3886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Line 73">
              <a:extLst>
                <a:ext uri="{FF2B5EF4-FFF2-40B4-BE49-F238E27FC236}">
                  <a16:creationId xmlns:a16="http://schemas.microsoft.com/office/drawing/2014/main" id="{D9F55557-EB07-EB48-9733-8E7BA36ED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355"/>
              <a:ext cx="0" cy="214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Line 74">
              <a:extLst>
                <a:ext uri="{FF2B5EF4-FFF2-40B4-BE49-F238E27FC236}">
                  <a16:creationId xmlns:a16="http://schemas.microsoft.com/office/drawing/2014/main" id="{1C796982-14D1-514B-9811-574436FFF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2496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75">
              <a:extLst>
                <a:ext uri="{FF2B5EF4-FFF2-40B4-BE49-F238E27FC236}">
                  <a16:creationId xmlns:a16="http://schemas.microsoft.com/office/drawing/2014/main" id="{85D5C8E9-67F2-6B4F-9A94-22DC8F477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690"/>
              <a:ext cx="424" cy="904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Rectangle 76">
              <a:extLst>
                <a:ext uri="{FF2B5EF4-FFF2-40B4-BE49-F238E27FC236}">
                  <a16:creationId xmlns:a16="http://schemas.microsoft.com/office/drawing/2014/main" id="{C4BEBB67-0401-C545-872C-619E1F788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652"/>
              <a:ext cx="203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C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N</a:t>
              </a:r>
            </a:p>
            <a:p>
              <a:r>
                <a:rPr lang="en-US" altLang="en-US" sz="1400" b="1" dirty="0"/>
                <a:t>T</a:t>
              </a:r>
            </a:p>
            <a:p>
              <a:r>
                <a:rPr lang="en-US" altLang="en-US" sz="1400" b="1" dirty="0"/>
                <a:t>R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L</a:t>
              </a:r>
            </a:p>
          </p:txBody>
        </p:sp>
        <p:sp>
          <p:nvSpPr>
            <p:cNvPr id="3149" name="Line 77">
              <a:extLst>
                <a:ext uri="{FF2B5EF4-FFF2-40B4-BE49-F238E27FC236}">
                  <a16:creationId xmlns:a16="http://schemas.microsoft.com/office/drawing/2014/main" id="{4E847F84-43E9-434D-94AC-1D575A1F3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13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Line 78">
              <a:extLst>
                <a:ext uri="{FF2B5EF4-FFF2-40B4-BE49-F238E27FC236}">
                  <a16:creationId xmlns:a16="http://schemas.microsoft.com/office/drawing/2014/main" id="{86DBEB0D-F675-CC4C-B25A-AF266130E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Line 79">
              <a:extLst>
                <a:ext uri="{FF2B5EF4-FFF2-40B4-BE49-F238E27FC236}">
                  <a16:creationId xmlns:a16="http://schemas.microsoft.com/office/drawing/2014/main" id="{EB41A182-1D90-3346-9845-CB6FC958D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4" y="214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Line 80">
              <a:extLst>
                <a:ext uri="{FF2B5EF4-FFF2-40B4-BE49-F238E27FC236}">
                  <a16:creationId xmlns:a16="http://schemas.microsoft.com/office/drawing/2014/main" id="{A593ED4C-E4EF-3B49-BB50-A6E574D2A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Line 81">
              <a:extLst>
                <a:ext uri="{FF2B5EF4-FFF2-40B4-BE49-F238E27FC236}">
                  <a16:creationId xmlns:a16="http://schemas.microsoft.com/office/drawing/2014/main" id="{83BE22CD-040A-FD4F-95FF-E306F16A2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82">
              <a:extLst>
                <a:ext uri="{FF2B5EF4-FFF2-40B4-BE49-F238E27FC236}">
                  <a16:creationId xmlns:a16="http://schemas.microsoft.com/office/drawing/2014/main" id="{2F9D45D0-77F3-AF4B-B95C-404154E3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3412"/>
              <a:ext cx="328" cy="472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83">
              <a:extLst>
                <a:ext uri="{FF2B5EF4-FFF2-40B4-BE49-F238E27FC236}">
                  <a16:creationId xmlns:a16="http://schemas.microsoft.com/office/drawing/2014/main" id="{4AEC9D32-E380-084D-B5B3-8144EDFC9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3172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Line 84">
              <a:extLst>
                <a:ext uri="{FF2B5EF4-FFF2-40B4-BE49-F238E27FC236}">
                  <a16:creationId xmlns:a16="http://schemas.microsoft.com/office/drawing/2014/main" id="{BBF17CD7-E993-FB4D-9480-875DD1433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648"/>
              <a:ext cx="16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Rectangle 85">
              <a:extLst>
                <a:ext uri="{FF2B5EF4-FFF2-40B4-BE49-F238E27FC236}">
                  <a16:creationId xmlns:a16="http://schemas.microsoft.com/office/drawing/2014/main" id="{E5DD6534-A01A-D348-8144-A4BF489B0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518"/>
              <a:ext cx="35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ALU</a:t>
              </a:r>
            </a:p>
            <a:p>
              <a:r>
                <a:rPr lang="en-US" altLang="en-US" sz="1400" b="1"/>
                <a:t>CTL</a:t>
              </a:r>
            </a:p>
          </p:txBody>
        </p:sp>
        <p:sp>
          <p:nvSpPr>
            <p:cNvPr id="3158" name="Rectangle 86">
              <a:extLst>
                <a:ext uri="{FF2B5EF4-FFF2-40B4-BE49-F238E27FC236}">
                  <a16:creationId xmlns:a16="http://schemas.microsoft.com/office/drawing/2014/main" id="{A760C196-26E0-D54A-B813-2C1B1A5B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" y="3993"/>
              <a:ext cx="917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INSTRUCTION</a:t>
              </a:r>
            </a:p>
            <a:p>
              <a:r>
                <a:rPr lang="en-US" altLang="en-US" sz="1400" b="1" dirty="0"/>
                <a:t>       FETCH</a:t>
              </a:r>
            </a:p>
            <a:p>
              <a:pPr algn="ctr"/>
              <a:r>
                <a:rPr lang="en-US" altLang="en-US" sz="1400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59" name="Rectangle 87">
              <a:extLst>
                <a:ext uri="{FF2B5EF4-FFF2-40B4-BE49-F238E27FC236}">
                  <a16:creationId xmlns:a16="http://schemas.microsoft.com/office/drawing/2014/main" id="{C820FFD0-B603-1749-BA86-B17881A8F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3993"/>
              <a:ext cx="976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INSTR DECODE</a:t>
              </a:r>
            </a:p>
            <a:p>
              <a:r>
                <a:rPr lang="en-US" altLang="en-US" sz="1400" b="1" dirty="0"/>
                <a:t>  REG  </a:t>
              </a:r>
              <a:r>
                <a:rPr lang="en-US" altLang="en-US" b="1" dirty="0"/>
                <a:t>FETCH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0" name="Rectangle 88">
              <a:extLst>
                <a:ext uri="{FF2B5EF4-FFF2-40B4-BE49-F238E27FC236}">
                  <a16:creationId xmlns:a16="http://schemas.microsoft.com/office/drawing/2014/main" id="{D5F16472-ADBE-EE4B-A7A0-068830347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8" y="4001"/>
              <a:ext cx="995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     EXECUTE/</a:t>
              </a:r>
            </a:p>
            <a:p>
              <a:r>
                <a:rPr lang="en-US" altLang="en-US" sz="1400" b="1" dirty="0"/>
                <a:t>ADDRESS </a:t>
              </a:r>
              <a:r>
                <a:rPr lang="en-US" altLang="en-US" b="1" dirty="0"/>
                <a:t>CALC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61" name="Rectangle 89">
              <a:extLst>
                <a:ext uri="{FF2B5EF4-FFF2-40B4-BE49-F238E27FC236}">
                  <a16:creationId xmlns:a16="http://schemas.microsoft.com/office/drawing/2014/main" id="{2E1C00EE-D310-3F40-B8D6-B74C690F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002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MEMORY</a:t>
              </a:r>
            </a:p>
            <a:p>
              <a:r>
                <a:rPr lang="en-US" altLang="en-US" sz="1400" b="1" dirty="0"/>
                <a:t>  </a:t>
              </a:r>
              <a:r>
                <a:rPr lang="en-US" altLang="en-US" b="1" dirty="0"/>
                <a:t>ACCESS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2" name="Rectangle 90">
              <a:extLst>
                <a:ext uri="{FF2B5EF4-FFF2-40B4-BE49-F238E27FC236}">
                  <a16:creationId xmlns:a16="http://schemas.microsoft.com/office/drawing/2014/main" id="{CD204244-FDBA-AA4F-BB6F-58F35041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9" y="4001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WRITE</a:t>
              </a:r>
            </a:p>
            <a:p>
              <a:r>
                <a:rPr lang="en-US" altLang="en-US" b="1" dirty="0"/>
                <a:t>BACK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3" name="Oval 91">
              <a:extLst>
                <a:ext uri="{FF2B5EF4-FFF2-40B4-BE49-F238E27FC236}">
                  <a16:creationId xmlns:a16="http://schemas.microsoft.com/office/drawing/2014/main" id="{53E82258-29E8-FF4B-9FE6-8F2BFB9FE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AutoShape 92">
              <a:extLst>
                <a:ext uri="{FF2B5EF4-FFF2-40B4-BE49-F238E27FC236}">
                  <a16:creationId xmlns:a16="http://schemas.microsoft.com/office/drawing/2014/main" id="{E9C12B6E-8E62-B646-A3D8-55D85097F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0" y="1576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93">
              <a:extLst>
                <a:ext uri="{FF2B5EF4-FFF2-40B4-BE49-F238E27FC236}">
                  <a16:creationId xmlns:a16="http://schemas.microsoft.com/office/drawing/2014/main" id="{77883E8C-E8CD-3146-B0A6-BB54C5F9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454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6" name="AutoShape 94">
              <a:extLst>
                <a:ext uri="{FF2B5EF4-FFF2-40B4-BE49-F238E27FC236}">
                  <a16:creationId xmlns:a16="http://schemas.microsoft.com/office/drawing/2014/main" id="{8DC1A795-C6FC-DA40-8086-FA00322D48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040" y="1768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Rectangle 95">
              <a:extLst>
                <a:ext uri="{FF2B5EF4-FFF2-40B4-BE49-F238E27FC236}">
                  <a16:creationId xmlns:a16="http://schemas.microsoft.com/office/drawing/2014/main" id="{6736D51E-F31C-3343-A539-D0A03B339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646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8" name="Line 96">
              <a:extLst>
                <a:ext uri="{FF2B5EF4-FFF2-40B4-BE49-F238E27FC236}">
                  <a16:creationId xmlns:a16="http://schemas.microsoft.com/office/drawing/2014/main" id="{43C90ACC-4ED0-8F46-AA07-E90A0C5BF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68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" name="AutoShape 97">
              <a:extLst>
                <a:ext uri="{FF2B5EF4-FFF2-40B4-BE49-F238E27FC236}">
                  <a16:creationId xmlns:a16="http://schemas.microsoft.com/office/drawing/2014/main" id="{5BA7302C-0273-3C45-A5EB-4A32FBDCC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100" y="2572"/>
              <a:ext cx="736" cy="32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Rectangle 98">
              <a:extLst>
                <a:ext uri="{FF2B5EF4-FFF2-40B4-BE49-F238E27FC236}">
                  <a16:creationId xmlns:a16="http://schemas.microsoft.com/office/drawing/2014/main" id="{6E174EFF-7076-4F4B-86F8-041042DDE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2495"/>
              <a:ext cx="20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A</a:t>
              </a:r>
            </a:p>
            <a:p>
              <a:r>
                <a:rPr lang="en-US" altLang="en-US" sz="1600" b="1"/>
                <a:t>L</a:t>
              </a:r>
            </a:p>
            <a:p>
              <a:r>
                <a:rPr lang="en-US" altLang="en-US" sz="1600" b="1"/>
                <a:t>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507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667C6A14-91D1-9D41-A557-079EF1B8EACA}"/>
              </a:ext>
            </a:extLst>
          </p:cNvPr>
          <p:cNvSpPr/>
          <p:nvPr/>
        </p:nvSpPr>
        <p:spPr bwMode="auto">
          <a:xfrm>
            <a:off x="110331" y="123825"/>
            <a:ext cx="5980111" cy="6699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B38E6B2-B854-0146-8916-E25DD9C1D3D0}"/>
              </a:ext>
            </a:extLst>
          </p:cNvPr>
          <p:cNvSpPr/>
          <p:nvPr/>
        </p:nvSpPr>
        <p:spPr bwMode="auto">
          <a:xfrm>
            <a:off x="8043069" y="130175"/>
            <a:ext cx="1046160" cy="6699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grpSp>
        <p:nvGrpSpPr>
          <p:cNvPr id="3171" name="Group 99">
            <a:extLst>
              <a:ext uri="{FF2B5EF4-FFF2-40B4-BE49-F238E27FC236}">
                <a16:creationId xmlns:a16="http://schemas.microsoft.com/office/drawing/2014/main" id="{2F058FA1-4093-6B49-9E2B-84CBB4F417ED}"/>
              </a:ext>
            </a:extLst>
          </p:cNvPr>
          <p:cNvGrpSpPr>
            <a:grpSpLocks/>
          </p:cNvGrpSpPr>
          <p:nvPr/>
        </p:nvGrpSpPr>
        <p:grpSpPr bwMode="auto">
          <a:xfrm>
            <a:off x="110331" y="84137"/>
            <a:ext cx="9088438" cy="6753225"/>
            <a:chOff x="43" y="214"/>
            <a:chExt cx="5725" cy="4254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E6F7F375-F1A2-5C4D-B37B-0320BB6EA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97"/>
              <a:ext cx="256" cy="767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1125B6E8-32CB-904A-A78C-7BA5A3B0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2399"/>
              <a:ext cx="2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PC</a:t>
              </a:r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20D6BA6A-7984-0F44-9588-F4EBA2A88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10"/>
              <a:ext cx="689" cy="65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3124354F-DF51-D841-9C77-9C33F4194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" y="2400"/>
              <a:ext cx="81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600" b="1"/>
                <a:t>Instruction</a:t>
              </a:r>
            </a:p>
            <a:p>
              <a:pPr algn="ctr"/>
              <a:r>
                <a:rPr lang="en-US" altLang="en-US" sz="1600" b="1"/>
                <a:t>Memory</a:t>
              </a:r>
            </a:p>
          </p:txBody>
        </p:sp>
        <p:sp>
          <p:nvSpPr>
            <p:cNvPr id="3078" name="Line 6">
              <a:extLst>
                <a:ext uri="{FF2B5EF4-FFF2-40B4-BE49-F238E27FC236}">
                  <a16:creationId xmlns:a16="http://schemas.microsoft.com/office/drawing/2014/main" id="{AB19BA7E-0751-7045-B930-8FA6AE978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544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>
              <a:extLst>
                <a:ext uri="{FF2B5EF4-FFF2-40B4-BE49-F238E27FC236}">
                  <a16:creationId xmlns:a16="http://schemas.microsoft.com/office/drawing/2014/main" id="{8CAD6D4F-87C4-BD4B-A7D8-4B3714D8F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F2BA3788-864A-5C4C-9B54-D186238FE6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9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725922C9-FDE4-7544-B416-962B68C32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92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205CA86B-5160-6548-8D9A-AC1449D9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76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2400"/>
                <a:t>4</a:t>
              </a:r>
            </a:p>
          </p:txBody>
        </p:sp>
        <p:sp>
          <p:nvSpPr>
            <p:cNvPr id="3083" name="Line 11">
              <a:extLst>
                <a:ext uri="{FF2B5EF4-FFF2-40B4-BE49-F238E27FC236}">
                  <a16:creationId xmlns:a16="http://schemas.microsoft.com/office/drawing/2014/main" id="{FC804534-632F-2144-B621-A47EE76EB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1392"/>
              <a:ext cx="0" cy="1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2">
              <a:extLst>
                <a:ext uri="{FF2B5EF4-FFF2-40B4-BE49-F238E27FC236}">
                  <a16:creationId xmlns:a16="http://schemas.microsoft.com/office/drawing/2014/main" id="{93A935D7-7A22-6B4B-947B-E35AC3287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482"/>
              <a:ext cx="208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3D51DC9C-1B8E-614B-B472-9EB5725B7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52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</a:t>
              </a:r>
            </a:p>
            <a:p>
              <a:r>
                <a:rPr lang="en-US" altLang="en-US" sz="1400" b="1" dirty="0"/>
                <a:t>U</a:t>
              </a:r>
            </a:p>
            <a:p>
              <a:r>
                <a:rPr lang="en-US" altLang="en-US" sz="1400" b="1" dirty="0"/>
                <a:t>X</a:t>
              </a:r>
            </a:p>
          </p:txBody>
        </p:sp>
        <p:sp>
          <p:nvSpPr>
            <p:cNvPr id="3086" name="Line 14">
              <a:extLst>
                <a:ext uri="{FF2B5EF4-FFF2-40B4-BE49-F238E27FC236}">
                  <a16:creationId xmlns:a16="http://schemas.microsoft.com/office/drawing/2014/main" id="{BE520CAC-1164-DE48-B41A-58FD4DAE5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20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>
              <a:extLst>
                <a:ext uri="{FF2B5EF4-FFF2-40B4-BE49-F238E27FC236}">
                  <a16:creationId xmlns:a16="http://schemas.microsoft.com/office/drawing/2014/main" id="{52AC88E6-9301-544D-8283-5812AA738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600"/>
              <a:ext cx="0" cy="10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18">
              <a:extLst>
                <a:ext uri="{FF2B5EF4-FFF2-40B4-BE49-F238E27FC236}">
                  <a16:creationId xmlns:a16="http://schemas.microsoft.com/office/drawing/2014/main" id="{AA848E12-F50B-6A48-9A0B-08BD11090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1" y="600"/>
              <a:ext cx="2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Oval 19">
              <a:extLst>
                <a:ext uri="{FF2B5EF4-FFF2-40B4-BE49-F238E27FC236}">
                  <a16:creationId xmlns:a16="http://schemas.microsoft.com/office/drawing/2014/main" id="{F64D4EF6-9182-574F-928D-42BA8408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63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Rectangle 20">
              <a:extLst>
                <a:ext uri="{FF2B5EF4-FFF2-40B4-BE49-F238E27FC236}">
                  <a16:creationId xmlns:a16="http://schemas.microsoft.com/office/drawing/2014/main" id="{8D8E9F5B-F88B-274B-9757-5EBEB3A5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2304"/>
              <a:ext cx="616" cy="608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Rectangle 21">
              <a:extLst>
                <a:ext uri="{FF2B5EF4-FFF2-40B4-BE49-F238E27FC236}">
                  <a16:creationId xmlns:a16="http://schemas.microsoft.com/office/drawing/2014/main" id="{47538158-EF80-874D-A5EE-F8C36F0B4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83"/>
              <a:ext cx="6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Registers</a:t>
              </a:r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BC30B356-0801-A54C-95D7-6D1A4A88A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64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Line 23">
              <a:extLst>
                <a:ext uri="{FF2B5EF4-FFF2-40B4-BE49-F238E27FC236}">
                  <a16:creationId xmlns:a16="http://schemas.microsoft.com/office/drawing/2014/main" id="{AE449D89-A78D-8345-92BA-BA1222E96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8" y="1115"/>
              <a:ext cx="2" cy="253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Line 24">
              <a:extLst>
                <a:ext uri="{FF2B5EF4-FFF2-40B4-BE49-F238E27FC236}">
                  <a16:creationId xmlns:a16="http://schemas.microsoft.com/office/drawing/2014/main" id="{104F02B4-7014-3445-A8ED-E35AF558A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0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Line 25">
              <a:extLst>
                <a:ext uri="{FF2B5EF4-FFF2-40B4-BE49-F238E27FC236}">
                  <a16:creationId xmlns:a16="http://schemas.microsoft.com/office/drawing/2014/main" id="{C0DE53BB-A494-E54B-BEF1-CCAEF0DD0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54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Line 26">
              <a:extLst>
                <a:ext uri="{FF2B5EF4-FFF2-40B4-BE49-F238E27FC236}">
                  <a16:creationId xmlns:a16="http://schemas.microsoft.com/office/drawing/2014/main" id="{027013E2-A175-0B4F-9974-C5718C9CF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27">
              <a:extLst>
                <a:ext uri="{FF2B5EF4-FFF2-40B4-BE49-F238E27FC236}">
                  <a16:creationId xmlns:a16="http://schemas.microsoft.com/office/drawing/2014/main" id="{0C027B39-93CE-A640-BAB2-715E348EC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" y="2992"/>
              <a:ext cx="304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Rectangle 28">
              <a:extLst>
                <a:ext uri="{FF2B5EF4-FFF2-40B4-BE49-F238E27FC236}">
                  <a16:creationId xmlns:a16="http://schemas.microsoft.com/office/drawing/2014/main" id="{C68D8BE1-35D4-754A-BFBF-681D6132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" y="3038"/>
              <a:ext cx="32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Sign</a:t>
              </a:r>
            </a:p>
            <a:p>
              <a:r>
                <a:rPr lang="en-US" altLang="en-US" sz="1400" b="1"/>
                <a:t> Ext</a:t>
              </a:r>
            </a:p>
          </p:txBody>
        </p:sp>
        <p:sp>
          <p:nvSpPr>
            <p:cNvPr id="3101" name="Oval 29">
              <a:extLst>
                <a:ext uri="{FF2B5EF4-FFF2-40B4-BE49-F238E27FC236}">
                  <a16:creationId xmlns:a16="http://schemas.microsoft.com/office/drawing/2014/main" id="{C534717E-15B0-9944-9FF5-E26FA8B8E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35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30">
              <a:extLst>
                <a:ext uri="{FF2B5EF4-FFF2-40B4-BE49-F238E27FC236}">
                  <a16:creationId xmlns:a16="http://schemas.microsoft.com/office/drawing/2014/main" id="{29924217-F094-F747-8738-894CCDD15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31">
              <a:extLst>
                <a:ext uri="{FF2B5EF4-FFF2-40B4-BE49-F238E27FC236}">
                  <a16:creationId xmlns:a16="http://schemas.microsoft.com/office/drawing/2014/main" id="{C91204CD-25D2-3B44-9673-239BFB848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741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Line 32">
              <a:extLst>
                <a:ext uri="{FF2B5EF4-FFF2-40B4-BE49-F238E27FC236}">
                  <a16:creationId xmlns:a16="http://schemas.microsoft.com/office/drawing/2014/main" id="{00B3F385-7632-A04F-A648-381E111C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024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33">
              <a:extLst>
                <a:ext uri="{FF2B5EF4-FFF2-40B4-BE49-F238E27FC236}">
                  <a16:creationId xmlns:a16="http://schemas.microsoft.com/office/drawing/2014/main" id="{436C4403-F993-4446-B05B-AB729968E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302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4">
              <a:extLst>
                <a:ext uri="{FF2B5EF4-FFF2-40B4-BE49-F238E27FC236}">
                  <a16:creationId xmlns:a16="http://schemas.microsoft.com/office/drawing/2014/main" id="{F763885D-CCFA-0E49-9371-0C5E966E2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" y="3124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Line 36">
              <a:extLst>
                <a:ext uri="{FF2B5EF4-FFF2-40B4-BE49-F238E27FC236}">
                  <a16:creationId xmlns:a16="http://schemas.microsoft.com/office/drawing/2014/main" id="{45C8307A-2755-4448-B320-F8CE02272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216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37">
              <a:extLst>
                <a:ext uri="{FF2B5EF4-FFF2-40B4-BE49-F238E27FC236}">
                  <a16:creationId xmlns:a16="http://schemas.microsoft.com/office/drawing/2014/main" id="{949F3F04-FEDA-D740-BCB3-74EE60377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" y="2752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Rectangle 38">
              <a:extLst>
                <a:ext uri="{FF2B5EF4-FFF2-40B4-BE49-F238E27FC236}">
                  <a16:creationId xmlns:a16="http://schemas.microsoft.com/office/drawing/2014/main" id="{500F1C8B-D1CC-DD4E-BA38-738AB832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" y="279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2BFB83A0-FEFC-3F43-B397-817089BC5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832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Line 40">
              <a:extLst>
                <a:ext uri="{FF2B5EF4-FFF2-40B4-BE49-F238E27FC236}">
                  <a16:creationId xmlns:a16="http://schemas.microsoft.com/office/drawing/2014/main" id="{D5CFFE29-931C-9D4B-8865-5C79C844A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216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Line 41">
              <a:extLst>
                <a:ext uri="{FF2B5EF4-FFF2-40B4-BE49-F238E27FC236}">
                  <a16:creationId xmlns:a16="http://schemas.microsoft.com/office/drawing/2014/main" id="{A86B2C15-F0F8-D148-98FD-75E992CC5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9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Line 42">
              <a:extLst>
                <a:ext uri="{FF2B5EF4-FFF2-40B4-BE49-F238E27FC236}">
                  <a16:creationId xmlns:a16="http://schemas.microsoft.com/office/drawing/2014/main" id="{5D313A0C-C90F-D848-8A47-0D1E06CF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168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Line 43">
              <a:extLst>
                <a:ext uri="{FF2B5EF4-FFF2-40B4-BE49-F238E27FC236}">
                  <a16:creationId xmlns:a16="http://schemas.microsoft.com/office/drawing/2014/main" id="{4FF9FBD2-A53C-ED48-81C0-8BFE2737A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32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Line 44">
              <a:extLst>
                <a:ext uri="{FF2B5EF4-FFF2-40B4-BE49-F238E27FC236}">
                  <a16:creationId xmlns:a16="http://schemas.microsoft.com/office/drawing/2014/main" id="{E65F1F13-9979-974D-836C-12871A332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448"/>
              <a:ext cx="8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45">
              <a:extLst>
                <a:ext uri="{FF2B5EF4-FFF2-40B4-BE49-F238E27FC236}">
                  <a16:creationId xmlns:a16="http://schemas.microsoft.com/office/drawing/2014/main" id="{202E4A18-FE05-2E46-88F6-5222617A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1840"/>
              <a:ext cx="213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Rectangle 46">
              <a:extLst>
                <a:ext uri="{FF2B5EF4-FFF2-40B4-BE49-F238E27FC236}">
                  <a16:creationId xmlns:a16="http://schemas.microsoft.com/office/drawing/2014/main" id="{5654925B-4940-184E-A5A7-0690508D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838"/>
              <a:ext cx="25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400" b="1"/>
                <a:t>Sh</a:t>
              </a:r>
            </a:p>
            <a:p>
              <a:r>
                <a:rPr lang="en-US" altLang="en-US" sz="1400" b="1"/>
                <a:t> L</a:t>
              </a:r>
            </a:p>
            <a:p>
              <a:r>
                <a:rPr lang="en-US" altLang="en-US" sz="1400" b="1"/>
                <a:t> 2</a:t>
              </a:r>
            </a:p>
          </p:txBody>
        </p:sp>
        <p:sp>
          <p:nvSpPr>
            <p:cNvPr id="3119" name="Line 47">
              <a:extLst>
                <a:ext uri="{FF2B5EF4-FFF2-40B4-BE49-F238E27FC236}">
                  <a16:creationId xmlns:a16="http://schemas.microsoft.com/office/drawing/2014/main" id="{9AC167B3-8068-D542-B470-5EA5A2692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Rectangle 48">
              <a:extLst>
                <a:ext uri="{FF2B5EF4-FFF2-40B4-BE49-F238E27FC236}">
                  <a16:creationId xmlns:a16="http://schemas.microsoft.com/office/drawing/2014/main" id="{37B03681-506B-3A44-A487-0DC76A230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736"/>
              <a:ext cx="664" cy="656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Rectangle 49">
              <a:extLst>
                <a:ext uri="{FF2B5EF4-FFF2-40B4-BE49-F238E27FC236}">
                  <a16:creationId xmlns:a16="http://schemas.microsoft.com/office/drawing/2014/main" id="{0921E381-FF0B-D545-8925-95463888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815"/>
              <a:ext cx="72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Data</a:t>
              </a:r>
            </a:p>
            <a:p>
              <a:r>
                <a:rPr lang="en-US" altLang="en-US" sz="1600" b="1"/>
                <a:t>Memory</a:t>
              </a:r>
            </a:p>
          </p:txBody>
        </p:sp>
        <p:sp>
          <p:nvSpPr>
            <p:cNvPr id="3122" name="Oval 50">
              <a:extLst>
                <a:ext uri="{FF2B5EF4-FFF2-40B4-BE49-F238E27FC236}">
                  <a16:creationId xmlns:a16="http://schemas.microsoft.com/office/drawing/2014/main" id="{225EEF4C-0635-2449-B3F6-ECB513778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3040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Rectangle 51">
              <a:extLst>
                <a:ext uri="{FF2B5EF4-FFF2-40B4-BE49-F238E27FC236}">
                  <a16:creationId xmlns:a16="http://schemas.microsoft.com/office/drawing/2014/main" id="{597833BE-444F-C149-8F30-882301850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" y="3086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24" name="Line 52">
              <a:extLst>
                <a:ext uri="{FF2B5EF4-FFF2-40B4-BE49-F238E27FC236}">
                  <a16:creationId xmlns:a16="http://schemas.microsoft.com/office/drawing/2014/main" id="{7AC3C3E4-A465-BE42-AB04-5B153F4DB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3168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Line 53">
              <a:extLst>
                <a:ext uri="{FF2B5EF4-FFF2-40B4-BE49-F238E27FC236}">
                  <a16:creationId xmlns:a16="http://schemas.microsoft.com/office/drawing/2014/main" id="{153DEA68-49D4-EE4C-8FB2-812AE981F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3312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Line 55">
              <a:extLst>
                <a:ext uri="{FF2B5EF4-FFF2-40B4-BE49-F238E27FC236}">
                  <a16:creationId xmlns:a16="http://schemas.microsoft.com/office/drawing/2014/main" id="{516C87B7-B5E6-294D-A333-EE4FADB5C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3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Line 56">
              <a:extLst>
                <a:ext uri="{FF2B5EF4-FFF2-40B4-BE49-F238E27FC236}">
                  <a16:creationId xmlns:a16="http://schemas.microsoft.com/office/drawing/2014/main" id="{4BF41B95-FC6A-A742-8317-0249A01E4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0" cy="6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57">
              <a:extLst>
                <a:ext uri="{FF2B5EF4-FFF2-40B4-BE49-F238E27FC236}">
                  <a16:creationId xmlns:a16="http://schemas.microsoft.com/office/drawing/2014/main" id="{AD3A8816-A940-BA40-8463-CD6E0B5E1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Line 58">
              <a:extLst>
                <a:ext uri="{FF2B5EF4-FFF2-40B4-BE49-F238E27FC236}">
                  <a16:creationId xmlns:a16="http://schemas.microsoft.com/office/drawing/2014/main" id="{4AC0F1FC-B2B9-8841-AC14-652BC77AF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07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59">
              <a:extLst>
                <a:ext uri="{FF2B5EF4-FFF2-40B4-BE49-F238E27FC236}">
                  <a16:creationId xmlns:a16="http://schemas.microsoft.com/office/drawing/2014/main" id="{59B75101-61BB-E64D-9A67-A98A46A94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456"/>
              <a:ext cx="13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Line 60">
              <a:extLst>
                <a:ext uri="{FF2B5EF4-FFF2-40B4-BE49-F238E27FC236}">
                  <a16:creationId xmlns:a16="http://schemas.microsoft.com/office/drawing/2014/main" id="{B62AEE93-41A3-6D47-B6F9-6033D30B8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61">
              <a:extLst>
                <a:ext uri="{FF2B5EF4-FFF2-40B4-BE49-F238E27FC236}">
                  <a16:creationId xmlns:a16="http://schemas.microsoft.com/office/drawing/2014/main" id="{23F501FA-D1C3-B54E-87E2-61FF93DB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Line 62">
              <a:extLst>
                <a:ext uri="{FF2B5EF4-FFF2-40B4-BE49-F238E27FC236}">
                  <a16:creationId xmlns:a16="http://schemas.microsoft.com/office/drawing/2014/main" id="{9003FEF7-4DA8-A541-A4A4-852D6CD2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4" y="3312"/>
              <a:ext cx="0" cy="6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Line 63">
              <a:extLst>
                <a:ext uri="{FF2B5EF4-FFF2-40B4-BE49-F238E27FC236}">
                  <a16:creationId xmlns:a16="http://schemas.microsoft.com/office/drawing/2014/main" id="{0D74CCBA-9736-D640-9314-F384A4D08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984"/>
              <a:ext cx="37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64">
              <a:extLst>
                <a:ext uri="{FF2B5EF4-FFF2-40B4-BE49-F238E27FC236}">
                  <a16:creationId xmlns:a16="http://schemas.microsoft.com/office/drawing/2014/main" id="{3EB2991F-CADF-A840-A2CA-7282BA142B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0" cy="10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65">
              <a:extLst>
                <a:ext uri="{FF2B5EF4-FFF2-40B4-BE49-F238E27FC236}">
                  <a16:creationId xmlns:a16="http://schemas.microsoft.com/office/drawing/2014/main" id="{07B35A3D-6FB5-D046-8839-44CEE591D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871"/>
              <a:ext cx="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Line 66">
              <a:extLst>
                <a:ext uri="{FF2B5EF4-FFF2-40B4-BE49-F238E27FC236}">
                  <a16:creationId xmlns:a16="http://schemas.microsoft.com/office/drawing/2014/main" id="{0B69FACF-1FB8-9745-992B-0420A1210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0" y="1120"/>
              <a:ext cx="0" cy="76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67">
              <a:extLst>
                <a:ext uri="{FF2B5EF4-FFF2-40B4-BE49-F238E27FC236}">
                  <a16:creationId xmlns:a16="http://schemas.microsoft.com/office/drawing/2014/main" id="{E1E46B3E-38BD-F449-A228-11919F6DE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8" y="1107"/>
              <a:ext cx="511" cy="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Line 68">
              <a:extLst>
                <a:ext uri="{FF2B5EF4-FFF2-40B4-BE49-F238E27FC236}">
                  <a16:creationId xmlns:a16="http://schemas.microsoft.com/office/drawing/2014/main" id="{A0B6F068-2F0E-F14F-9706-6F0521657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7" y="870"/>
              <a:ext cx="5" cy="23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Line 69">
              <a:extLst>
                <a:ext uri="{FF2B5EF4-FFF2-40B4-BE49-F238E27FC236}">
                  <a16:creationId xmlns:a16="http://schemas.microsoft.com/office/drawing/2014/main" id="{7BC865DF-7FEF-DC4F-A7EC-C886B26C1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884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Line 70">
              <a:extLst>
                <a:ext uri="{FF2B5EF4-FFF2-40B4-BE49-F238E27FC236}">
                  <a16:creationId xmlns:a16="http://schemas.microsoft.com/office/drawing/2014/main" id="{E8EFA3BF-279A-E347-9DE9-69748EE02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" y="738"/>
              <a:ext cx="239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Line 71">
              <a:extLst>
                <a:ext uri="{FF2B5EF4-FFF2-40B4-BE49-F238E27FC236}">
                  <a16:creationId xmlns:a16="http://schemas.microsoft.com/office/drawing/2014/main" id="{ECB53DB0-259B-B548-8C0C-0C659C08A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355"/>
              <a:ext cx="0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Line 72">
              <a:extLst>
                <a:ext uri="{FF2B5EF4-FFF2-40B4-BE49-F238E27FC236}">
                  <a16:creationId xmlns:a16="http://schemas.microsoft.com/office/drawing/2014/main" id="{CF008DB1-9796-434F-92AC-70827D82C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" y="355"/>
              <a:ext cx="3886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Line 73">
              <a:extLst>
                <a:ext uri="{FF2B5EF4-FFF2-40B4-BE49-F238E27FC236}">
                  <a16:creationId xmlns:a16="http://schemas.microsoft.com/office/drawing/2014/main" id="{D9F55557-EB07-EB48-9733-8E7BA36ED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355"/>
              <a:ext cx="0" cy="214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Line 74">
              <a:extLst>
                <a:ext uri="{FF2B5EF4-FFF2-40B4-BE49-F238E27FC236}">
                  <a16:creationId xmlns:a16="http://schemas.microsoft.com/office/drawing/2014/main" id="{1C796982-14D1-514B-9811-574436FFF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2496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75">
              <a:extLst>
                <a:ext uri="{FF2B5EF4-FFF2-40B4-BE49-F238E27FC236}">
                  <a16:creationId xmlns:a16="http://schemas.microsoft.com/office/drawing/2014/main" id="{85D5C8E9-67F2-6B4F-9A94-22DC8F477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690"/>
              <a:ext cx="424" cy="904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Rectangle 76">
              <a:extLst>
                <a:ext uri="{FF2B5EF4-FFF2-40B4-BE49-F238E27FC236}">
                  <a16:creationId xmlns:a16="http://schemas.microsoft.com/office/drawing/2014/main" id="{C4BEBB67-0401-C545-872C-619E1F788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652"/>
              <a:ext cx="203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C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N</a:t>
              </a:r>
            </a:p>
            <a:p>
              <a:r>
                <a:rPr lang="en-US" altLang="en-US" sz="1400" b="1" dirty="0"/>
                <a:t>T</a:t>
              </a:r>
            </a:p>
            <a:p>
              <a:r>
                <a:rPr lang="en-US" altLang="en-US" sz="1400" b="1" dirty="0"/>
                <a:t>R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L</a:t>
              </a:r>
            </a:p>
          </p:txBody>
        </p:sp>
        <p:sp>
          <p:nvSpPr>
            <p:cNvPr id="3149" name="Line 77">
              <a:extLst>
                <a:ext uri="{FF2B5EF4-FFF2-40B4-BE49-F238E27FC236}">
                  <a16:creationId xmlns:a16="http://schemas.microsoft.com/office/drawing/2014/main" id="{4E847F84-43E9-434D-94AC-1D575A1F3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13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Line 78">
              <a:extLst>
                <a:ext uri="{FF2B5EF4-FFF2-40B4-BE49-F238E27FC236}">
                  <a16:creationId xmlns:a16="http://schemas.microsoft.com/office/drawing/2014/main" id="{86DBEB0D-F675-CC4C-B25A-AF266130E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Line 79">
              <a:extLst>
                <a:ext uri="{FF2B5EF4-FFF2-40B4-BE49-F238E27FC236}">
                  <a16:creationId xmlns:a16="http://schemas.microsoft.com/office/drawing/2014/main" id="{EB41A182-1D90-3346-9845-CB6FC958D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4" y="214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Line 80">
              <a:extLst>
                <a:ext uri="{FF2B5EF4-FFF2-40B4-BE49-F238E27FC236}">
                  <a16:creationId xmlns:a16="http://schemas.microsoft.com/office/drawing/2014/main" id="{A593ED4C-E4EF-3B49-BB50-A6E574D2A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Line 81">
              <a:extLst>
                <a:ext uri="{FF2B5EF4-FFF2-40B4-BE49-F238E27FC236}">
                  <a16:creationId xmlns:a16="http://schemas.microsoft.com/office/drawing/2014/main" id="{83BE22CD-040A-FD4F-95FF-E306F16A2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82">
              <a:extLst>
                <a:ext uri="{FF2B5EF4-FFF2-40B4-BE49-F238E27FC236}">
                  <a16:creationId xmlns:a16="http://schemas.microsoft.com/office/drawing/2014/main" id="{2F9D45D0-77F3-AF4B-B95C-404154E3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3412"/>
              <a:ext cx="328" cy="472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83">
              <a:extLst>
                <a:ext uri="{FF2B5EF4-FFF2-40B4-BE49-F238E27FC236}">
                  <a16:creationId xmlns:a16="http://schemas.microsoft.com/office/drawing/2014/main" id="{4AEC9D32-E380-084D-B5B3-8144EDFC9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3172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Line 84">
              <a:extLst>
                <a:ext uri="{FF2B5EF4-FFF2-40B4-BE49-F238E27FC236}">
                  <a16:creationId xmlns:a16="http://schemas.microsoft.com/office/drawing/2014/main" id="{BBF17CD7-E993-FB4D-9480-875DD1433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648"/>
              <a:ext cx="16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Rectangle 85">
              <a:extLst>
                <a:ext uri="{FF2B5EF4-FFF2-40B4-BE49-F238E27FC236}">
                  <a16:creationId xmlns:a16="http://schemas.microsoft.com/office/drawing/2014/main" id="{E5DD6534-A01A-D348-8144-A4BF489B0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518"/>
              <a:ext cx="35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ALU</a:t>
              </a:r>
            </a:p>
            <a:p>
              <a:r>
                <a:rPr lang="en-US" altLang="en-US" sz="1400" b="1"/>
                <a:t>CTL</a:t>
              </a:r>
            </a:p>
          </p:txBody>
        </p:sp>
        <p:sp>
          <p:nvSpPr>
            <p:cNvPr id="3158" name="Rectangle 86">
              <a:extLst>
                <a:ext uri="{FF2B5EF4-FFF2-40B4-BE49-F238E27FC236}">
                  <a16:creationId xmlns:a16="http://schemas.microsoft.com/office/drawing/2014/main" id="{A760C196-26E0-D54A-B813-2C1B1A5B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" y="3993"/>
              <a:ext cx="917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INSTRUCTION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     FETCH</a:t>
              </a:r>
            </a:p>
            <a:p>
              <a:pPr algn="ctr"/>
              <a:r>
                <a:rPr lang="en-US" altLang="en-US" sz="1400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59" name="Rectangle 87">
              <a:extLst>
                <a:ext uri="{FF2B5EF4-FFF2-40B4-BE49-F238E27FC236}">
                  <a16:creationId xmlns:a16="http://schemas.microsoft.com/office/drawing/2014/main" id="{C820FFD0-B603-1749-BA86-B17881A8F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3993"/>
              <a:ext cx="976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 DECODE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REG  </a:t>
              </a:r>
              <a:r>
                <a:rPr lang="en-US" altLang="en-US" b="1" dirty="0">
                  <a:solidFill>
                    <a:srgbClr val="FF0066"/>
                  </a:solidFill>
                </a:rPr>
                <a:t>FETCH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0" name="Rectangle 88">
              <a:extLst>
                <a:ext uri="{FF2B5EF4-FFF2-40B4-BE49-F238E27FC236}">
                  <a16:creationId xmlns:a16="http://schemas.microsoft.com/office/drawing/2014/main" id="{D5F16472-ADBE-EE4B-A7A0-068830347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8" y="4001"/>
              <a:ext cx="995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     </a:t>
              </a:r>
              <a:r>
                <a:rPr lang="en-US" altLang="en-US" sz="1400" b="1" dirty="0">
                  <a:solidFill>
                    <a:srgbClr val="FF0066"/>
                  </a:solidFill>
                </a:rPr>
                <a:t>EXECUTE/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ADDRESS </a:t>
              </a:r>
              <a:r>
                <a:rPr lang="en-US" altLang="en-US" b="1" dirty="0">
                  <a:solidFill>
                    <a:srgbClr val="FF0066"/>
                  </a:solidFill>
                </a:rPr>
                <a:t>CALC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61" name="Rectangle 89">
              <a:extLst>
                <a:ext uri="{FF2B5EF4-FFF2-40B4-BE49-F238E27FC236}">
                  <a16:creationId xmlns:a16="http://schemas.microsoft.com/office/drawing/2014/main" id="{2E1C00EE-D310-3F40-B8D6-B74C690F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002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MEMORY</a:t>
              </a:r>
            </a:p>
            <a:p>
              <a:r>
                <a:rPr lang="en-US" altLang="en-US" sz="1400" b="1" dirty="0"/>
                <a:t>  </a:t>
              </a:r>
              <a:r>
                <a:rPr lang="en-US" altLang="en-US" b="1" dirty="0"/>
                <a:t>ACCESS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2" name="Rectangle 90">
              <a:extLst>
                <a:ext uri="{FF2B5EF4-FFF2-40B4-BE49-F238E27FC236}">
                  <a16:creationId xmlns:a16="http://schemas.microsoft.com/office/drawing/2014/main" id="{CD204244-FDBA-AA4F-BB6F-58F35041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9" y="4001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WRITE</a:t>
              </a:r>
            </a:p>
            <a:p>
              <a:r>
                <a:rPr lang="en-US" altLang="en-US" b="1" dirty="0">
                  <a:solidFill>
                    <a:srgbClr val="FF0066"/>
                  </a:solidFill>
                </a:rPr>
                <a:t>BACK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3" name="Oval 91">
              <a:extLst>
                <a:ext uri="{FF2B5EF4-FFF2-40B4-BE49-F238E27FC236}">
                  <a16:creationId xmlns:a16="http://schemas.microsoft.com/office/drawing/2014/main" id="{53E82258-29E8-FF4B-9FE6-8F2BFB9FE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AutoShape 92">
              <a:extLst>
                <a:ext uri="{FF2B5EF4-FFF2-40B4-BE49-F238E27FC236}">
                  <a16:creationId xmlns:a16="http://schemas.microsoft.com/office/drawing/2014/main" id="{E9C12B6E-8E62-B646-A3D8-55D85097F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0" y="1576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93">
              <a:extLst>
                <a:ext uri="{FF2B5EF4-FFF2-40B4-BE49-F238E27FC236}">
                  <a16:creationId xmlns:a16="http://schemas.microsoft.com/office/drawing/2014/main" id="{77883E8C-E8CD-3146-B0A6-BB54C5F9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454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6" name="AutoShape 94">
              <a:extLst>
                <a:ext uri="{FF2B5EF4-FFF2-40B4-BE49-F238E27FC236}">
                  <a16:creationId xmlns:a16="http://schemas.microsoft.com/office/drawing/2014/main" id="{8DC1A795-C6FC-DA40-8086-FA00322D48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040" y="1768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Rectangle 95">
              <a:extLst>
                <a:ext uri="{FF2B5EF4-FFF2-40B4-BE49-F238E27FC236}">
                  <a16:creationId xmlns:a16="http://schemas.microsoft.com/office/drawing/2014/main" id="{6736D51E-F31C-3343-A539-D0A03B339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646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8" name="Line 96">
              <a:extLst>
                <a:ext uri="{FF2B5EF4-FFF2-40B4-BE49-F238E27FC236}">
                  <a16:creationId xmlns:a16="http://schemas.microsoft.com/office/drawing/2014/main" id="{43C90ACC-4ED0-8F46-AA07-E90A0C5BF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68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" name="AutoShape 97">
              <a:extLst>
                <a:ext uri="{FF2B5EF4-FFF2-40B4-BE49-F238E27FC236}">
                  <a16:creationId xmlns:a16="http://schemas.microsoft.com/office/drawing/2014/main" id="{5BA7302C-0273-3C45-A5EB-4A32FBDCC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100" y="2572"/>
              <a:ext cx="736" cy="32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Rectangle 98">
              <a:extLst>
                <a:ext uri="{FF2B5EF4-FFF2-40B4-BE49-F238E27FC236}">
                  <a16:creationId xmlns:a16="http://schemas.microsoft.com/office/drawing/2014/main" id="{6E174EFF-7076-4F4B-86F8-041042DDE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2495"/>
              <a:ext cx="20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A</a:t>
              </a:r>
            </a:p>
            <a:p>
              <a:r>
                <a:rPr lang="en-US" altLang="en-US" sz="1600" b="1"/>
                <a:t>L</a:t>
              </a:r>
            </a:p>
            <a:p>
              <a:r>
                <a:rPr lang="en-US" altLang="en-US" sz="1600" b="1"/>
                <a:t>U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0D29134-01D1-0C4E-A98D-0B2E6C654C5F}"/>
              </a:ext>
            </a:extLst>
          </p:cNvPr>
          <p:cNvSpPr/>
          <p:nvPr/>
        </p:nvSpPr>
        <p:spPr>
          <a:xfrm>
            <a:off x="152564" y="5138032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add $t0, $t1, $t2</a:t>
            </a:r>
          </a:p>
        </p:txBody>
      </p:sp>
      <p:sp>
        <p:nvSpPr>
          <p:cNvPr id="103" name="Line 35">
            <a:extLst>
              <a:ext uri="{FF2B5EF4-FFF2-40B4-BE49-F238E27FC236}">
                <a16:creationId xmlns:a16="http://schemas.microsoft.com/office/drawing/2014/main" id="{CD6FA931-C0CD-E641-B8A0-BB3CC83373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3741" y="3963986"/>
            <a:ext cx="23494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Line 54">
            <a:extLst>
              <a:ext uri="{FF2B5EF4-FFF2-40B4-BE49-F238E27FC236}">
                <a16:creationId xmlns:a16="http://schemas.microsoft.com/office/drawing/2014/main" id="{FD49182D-F610-A54E-9712-FD32834D9A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503612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1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A9592C-8019-0E43-A31B-5F9677A159A1}"/>
              </a:ext>
            </a:extLst>
          </p:cNvPr>
          <p:cNvSpPr/>
          <p:nvPr/>
        </p:nvSpPr>
        <p:spPr bwMode="auto">
          <a:xfrm>
            <a:off x="104139" y="307975"/>
            <a:ext cx="7932738" cy="6699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84" charset="0"/>
            </a:endParaRPr>
          </a:p>
        </p:txBody>
      </p:sp>
      <p:grpSp>
        <p:nvGrpSpPr>
          <p:cNvPr id="3171" name="Group 99">
            <a:extLst>
              <a:ext uri="{FF2B5EF4-FFF2-40B4-BE49-F238E27FC236}">
                <a16:creationId xmlns:a16="http://schemas.microsoft.com/office/drawing/2014/main" id="{2F058FA1-4093-6B49-9E2B-84CBB4F417ED}"/>
              </a:ext>
            </a:extLst>
          </p:cNvPr>
          <p:cNvGrpSpPr>
            <a:grpSpLocks/>
          </p:cNvGrpSpPr>
          <p:nvPr/>
        </p:nvGrpSpPr>
        <p:grpSpPr bwMode="auto">
          <a:xfrm>
            <a:off x="110331" y="84137"/>
            <a:ext cx="9088438" cy="6753225"/>
            <a:chOff x="43" y="214"/>
            <a:chExt cx="5725" cy="4254"/>
          </a:xfrm>
        </p:grpSpPr>
        <p:sp>
          <p:nvSpPr>
            <p:cNvPr id="3074" name="Rectangle 2">
              <a:extLst>
                <a:ext uri="{FF2B5EF4-FFF2-40B4-BE49-F238E27FC236}">
                  <a16:creationId xmlns:a16="http://schemas.microsoft.com/office/drawing/2014/main" id="{E6F7F375-F1A2-5C4D-B37B-0320BB6EA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97"/>
              <a:ext cx="256" cy="767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1125B6E8-32CB-904A-A78C-7BA5A3B0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" y="2399"/>
              <a:ext cx="2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PC</a:t>
              </a:r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20D6BA6A-7984-0F44-9588-F4EBA2A88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2310"/>
              <a:ext cx="689" cy="65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Rectangle 5">
              <a:extLst>
                <a:ext uri="{FF2B5EF4-FFF2-40B4-BE49-F238E27FC236}">
                  <a16:creationId xmlns:a16="http://schemas.microsoft.com/office/drawing/2014/main" id="{3124354F-DF51-D841-9C77-9C33F4194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" y="2400"/>
              <a:ext cx="81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pPr algn="ctr"/>
              <a:r>
                <a:rPr lang="en-US" altLang="en-US" sz="1600" b="1"/>
                <a:t>Instruction</a:t>
              </a:r>
            </a:p>
            <a:p>
              <a:pPr algn="ctr"/>
              <a:r>
                <a:rPr lang="en-US" altLang="en-US" sz="1600" b="1"/>
                <a:t>Memory</a:t>
              </a:r>
            </a:p>
          </p:txBody>
        </p:sp>
        <p:sp>
          <p:nvSpPr>
            <p:cNvPr id="3078" name="Line 6">
              <a:extLst>
                <a:ext uri="{FF2B5EF4-FFF2-40B4-BE49-F238E27FC236}">
                  <a16:creationId xmlns:a16="http://schemas.microsoft.com/office/drawing/2014/main" id="{AB19BA7E-0751-7045-B930-8FA6AE978A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544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>
              <a:extLst>
                <a:ext uri="{FF2B5EF4-FFF2-40B4-BE49-F238E27FC236}">
                  <a16:creationId xmlns:a16="http://schemas.microsoft.com/office/drawing/2014/main" id="{8CAD6D4F-87C4-BD4B-A7D8-4B3714D8F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F2BA3788-864A-5C4C-9B54-D186238FE6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39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725922C9-FDE4-7544-B416-962B68C32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92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Rectangle 10">
              <a:extLst>
                <a:ext uri="{FF2B5EF4-FFF2-40B4-BE49-F238E27FC236}">
                  <a16:creationId xmlns:a16="http://schemas.microsoft.com/office/drawing/2014/main" id="{205CA86B-5160-6548-8D9A-AC1449D9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" y="176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2400"/>
                <a:t>4</a:t>
              </a:r>
            </a:p>
          </p:txBody>
        </p:sp>
        <p:sp>
          <p:nvSpPr>
            <p:cNvPr id="3083" name="Line 11">
              <a:extLst>
                <a:ext uri="{FF2B5EF4-FFF2-40B4-BE49-F238E27FC236}">
                  <a16:creationId xmlns:a16="http://schemas.microsoft.com/office/drawing/2014/main" id="{FC804534-632F-2144-B621-A47EE76EB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1392"/>
              <a:ext cx="0" cy="11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2">
              <a:extLst>
                <a:ext uri="{FF2B5EF4-FFF2-40B4-BE49-F238E27FC236}">
                  <a16:creationId xmlns:a16="http://schemas.microsoft.com/office/drawing/2014/main" id="{93A935D7-7A22-6B4B-947B-E35AC3287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" y="482"/>
              <a:ext cx="208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Rectangle 13">
              <a:extLst>
                <a:ext uri="{FF2B5EF4-FFF2-40B4-BE49-F238E27FC236}">
                  <a16:creationId xmlns:a16="http://schemas.microsoft.com/office/drawing/2014/main" id="{3D51DC9C-1B8E-614B-B472-9EB5725B7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" y="52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M</a:t>
              </a:r>
            </a:p>
            <a:p>
              <a:r>
                <a:rPr lang="en-US" altLang="en-US" sz="1400" b="1" dirty="0"/>
                <a:t>U</a:t>
              </a:r>
            </a:p>
            <a:p>
              <a:r>
                <a:rPr lang="en-US" altLang="en-US" sz="1400" b="1" dirty="0"/>
                <a:t>X</a:t>
              </a:r>
            </a:p>
          </p:txBody>
        </p:sp>
        <p:sp>
          <p:nvSpPr>
            <p:cNvPr id="3086" name="Line 14">
              <a:extLst>
                <a:ext uri="{FF2B5EF4-FFF2-40B4-BE49-F238E27FC236}">
                  <a16:creationId xmlns:a16="http://schemas.microsoft.com/office/drawing/2014/main" id="{BE520CAC-1164-DE48-B41A-58FD4DAE5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80"/>
              <a:ext cx="20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>
              <a:extLst>
                <a:ext uri="{FF2B5EF4-FFF2-40B4-BE49-F238E27FC236}">
                  <a16:creationId xmlns:a16="http://schemas.microsoft.com/office/drawing/2014/main" id="{52AC88E6-9301-544D-8283-5812AA738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600"/>
              <a:ext cx="0" cy="10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Line 18">
              <a:extLst>
                <a:ext uri="{FF2B5EF4-FFF2-40B4-BE49-F238E27FC236}">
                  <a16:creationId xmlns:a16="http://schemas.microsoft.com/office/drawing/2014/main" id="{AA848E12-F50B-6A48-9A0B-08BD11090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1" y="600"/>
              <a:ext cx="2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Oval 19">
              <a:extLst>
                <a:ext uri="{FF2B5EF4-FFF2-40B4-BE49-F238E27FC236}">
                  <a16:creationId xmlns:a16="http://schemas.microsoft.com/office/drawing/2014/main" id="{F64D4EF6-9182-574F-928D-42BA8408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63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Rectangle 20">
              <a:extLst>
                <a:ext uri="{FF2B5EF4-FFF2-40B4-BE49-F238E27FC236}">
                  <a16:creationId xmlns:a16="http://schemas.microsoft.com/office/drawing/2014/main" id="{8D8E9F5B-F88B-274B-9757-5EBEB3A52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2304"/>
              <a:ext cx="616" cy="608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Rectangle 21">
              <a:extLst>
                <a:ext uri="{FF2B5EF4-FFF2-40B4-BE49-F238E27FC236}">
                  <a16:creationId xmlns:a16="http://schemas.microsoft.com/office/drawing/2014/main" id="{47538158-EF80-874D-A5EE-F8C36F0B4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83"/>
              <a:ext cx="6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Registers</a:t>
              </a:r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BC30B356-0801-A54C-95D7-6D1A4A88A3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64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Line 23">
              <a:extLst>
                <a:ext uri="{FF2B5EF4-FFF2-40B4-BE49-F238E27FC236}">
                  <a16:creationId xmlns:a16="http://schemas.microsoft.com/office/drawing/2014/main" id="{AE449D89-A78D-8345-92BA-BA1222E96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8" y="1115"/>
              <a:ext cx="2" cy="253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Line 24">
              <a:extLst>
                <a:ext uri="{FF2B5EF4-FFF2-40B4-BE49-F238E27FC236}">
                  <a16:creationId xmlns:a16="http://schemas.microsoft.com/office/drawing/2014/main" id="{104F02B4-7014-3445-A8ED-E35AF558A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0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Line 25">
              <a:extLst>
                <a:ext uri="{FF2B5EF4-FFF2-40B4-BE49-F238E27FC236}">
                  <a16:creationId xmlns:a16="http://schemas.microsoft.com/office/drawing/2014/main" id="{C0DE53BB-A494-E54B-BEF1-CCAEF0DD0E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54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Line 26">
              <a:extLst>
                <a:ext uri="{FF2B5EF4-FFF2-40B4-BE49-F238E27FC236}">
                  <a16:creationId xmlns:a16="http://schemas.microsoft.com/office/drawing/2014/main" id="{027013E2-A175-0B4F-9974-C5718C9CF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27">
              <a:extLst>
                <a:ext uri="{FF2B5EF4-FFF2-40B4-BE49-F238E27FC236}">
                  <a16:creationId xmlns:a16="http://schemas.microsoft.com/office/drawing/2014/main" id="{0C027B39-93CE-A640-BAB2-715E348EC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6" y="2992"/>
              <a:ext cx="304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Rectangle 28">
              <a:extLst>
                <a:ext uri="{FF2B5EF4-FFF2-40B4-BE49-F238E27FC236}">
                  <a16:creationId xmlns:a16="http://schemas.microsoft.com/office/drawing/2014/main" id="{C68D8BE1-35D4-754A-BFBF-681D6132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" y="3038"/>
              <a:ext cx="32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Sign</a:t>
              </a:r>
            </a:p>
            <a:p>
              <a:r>
                <a:rPr lang="en-US" altLang="en-US" sz="1400" b="1"/>
                <a:t> Ext</a:t>
              </a:r>
            </a:p>
          </p:txBody>
        </p:sp>
        <p:sp>
          <p:nvSpPr>
            <p:cNvPr id="3101" name="Oval 29">
              <a:extLst>
                <a:ext uri="{FF2B5EF4-FFF2-40B4-BE49-F238E27FC236}">
                  <a16:creationId xmlns:a16="http://schemas.microsoft.com/office/drawing/2014/main" id="{C534717E-15B0-9944-9FF5-E26FA8B8E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356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30">
              <a:extLst>
                <a:ext uri="{FF2B5EF4-FFF2-40B4-BE49-F238E27FC236}">
                  <a16:creationId xmlns:a16="http://schemas.microsoft.com/office/drawing/2014/main" id="{29924217-F094-F747-8738-894CCDD15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500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31">
              <a:extLst>
                <a:ext uri="{FF2B5EF4-FFF2-40B4-BE49-F238E27FC236}">
                  <a16:creationId xmlns:a16="http://schemas.microsoft.com/office/drawing/2014/main" id="{C91204CD-25D2-3B44-9673-239BFB848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2741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Line 32">
              <a:extLst>
                <a:ext uri="{FF2B5EF4-FFF2-40B4-BE49-F238E27FC236}">
                  <a16:creationId xmlns:a16="http://schemas.microsoft.com/office/drawing/2014/main" id="{00B3F385-7632-A04F-A648-381E111C27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024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33">
              <a:extLst>
                <a:ext uri="{FF2B5EF4-FFF2-40B4-BE49-F238E27FC236}">
                  <a16:creationId xmlns:a16="http://schemas.microsoft.com/office/drawing/2014/main" id="{436C4403-F993-4446-B05B-AB729968E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302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4">
              <a:extLst>
                <a:ext uri="{FF2B5EF4-FFF2-40B4-BE49-F238E27FC236}">
                  <a16:creationId xmlns:a16="http://schemas.microsoft.com/office/drawing/2014/main" id="{F763885D-CCFA-0E49-9371-0C5E966E2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8" y="3124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Line 36">
              <a:extLst>
                <a:ext uri="{FF2B5EF4-FFF2-40B4-BE49-F238E27FC236}">
                  <a16:creationId xmlns:a16="http://schemas.microsoft.com/office/drawing/2014/main" id="{45C8307A-2755-4448-B320-F8CE02272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216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37">
              <a:extLst>
                <a:ext uri="{FF2B5EF4-FFF2-40B4-BE49-F238E27FC236}">
                  <a16:creationId xmlns:a16="http://schemas.microsoft.com/office/drawing/2014/main" id="{949F3F04-FEDA-D740-BCB3-74EE60377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" y="2752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Rectangle 38">
              <a:extLst>
                <a:ext uri="{FF2B5EF4-FFF2-40B4-BE49-F238E27FC236}">
                  <a16:creationId xmlns:a16="http://schemas.microsoft.com/office/drawing/2014/main" id="{500F1C8B-D1CC-DD4E-BA38-738AB832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" y="2798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2BFB83A0-FEFC-3F43-B397-817089BC5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832"/>
              <a:ext cx="5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Line 40">
              <a:extLst>
                <a:ext uri="{FF2B5EF4-FFF2-40B4-BE49-F238E27FC236}">
                  <a16:creationId xmlns:a16="http://schemas.microsoft.com/office/drawing/2014/main" id="{D5CFFE29-931C-9D4B-8865-5C79C844A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216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Line 41">
              <a:extLst>
                <a:ext uri="{FF2B5EF4-FFF2-40B4-BE49-F238E27FC236}">
                  <a16:creationId xmlns:a16="http://schemas.microsoft.com/office/drawing/2014/main" id="{A86B2C15-F0F8-D148-98FD-75E992CC5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96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Line 42">
              <a:extLst>
                <a:ext uri="{FF2B5EF4-FFF2-40B4-BE49-F238E27FC236}">
                  <a16:creationId xmlns:a16="http://schemas.microsoft.com/office/drawing/2014/main" id="{5D313A0C-C90F-D848-8A47-0D1E06CF5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3168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Line 43">
              <a:extLst>
                <a:ext uri="{FF2B5EF4-FFF2-40B4-BE49-F238E27FC236}">
                  <a16:creationId xmlns:a16="http://schemas.microsoft.com/office/drawing/2014/main" id="{4FF9FBD2-A53C-ED48-81C0-8BFE2737A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32"/>
              <a:ext cx="0" cy="52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Line 44">
              <a:extLst>
                <a:ext uri="{FF2B5EF4-FFF2-40B4-BE49-F238E27FC236}">
                  <a16:creationId xmlns:a16="http://schemas.microsoft.com/office/drawing/2014/main" id="{E65F1F13-9979-974D-836C-12871A332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448"/>
              <a:ext cx="8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45">
              <a:extLst>
                <a:ext uri="{FF2B5EF4-FFF2-40B4-BE49-F238E27FC236}">
                  <a16:creationId xmlns:a16="http://schemas.microsoft.com/office/drawing/2014/main" id="{202E4A18-FE05-2E46-88F6-5222617A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2" y="1840"/>
              <a:ext cx="213" cy="448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Rectangle 46">
              <a:extLst>
                <a:ext uri="{FF2B5EF4-FFF2-40B4-BE49-F238E27FC236}">
                  <a16:creationId xmlns:a16="http://schemas.microsoft.com/office/drawing/2014/main" id="{5654925B-4940-184E-A5A7-0690508DD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6" y="1838"/>
              <a:ext cx="25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400" b="1"/>
                <a:t>Sh</a:t>
              </a:r>
            </a:p>
            <a:p>
              <a:r>
                <a:rPr lang="en-US" altLang="en-US" sz="1400" b="1"/>
                <a:t> L</a:t>
              </a:r>
            </a:p>
            <a:p>
              <a:r>
                <a:rPr lang="en-US" altLang="en-US" sz="1400" b="1"/>
                <a:t> 2</a:t>
              </a:r>
            </a:p>
          </p:txBody>
        </p:sp>
        <p:sp>
          <p:nvSpPr>
            <p:cNvPr id="3119" name="Line 47">
              <a:extLst>
                <a:ext uri="{FF2B5EF4-FFF2-40B4-BE49-F238E27FC236}">
                  <a16:creationId xmlns:a16="http://schemas.microsoft.com/office/drawing/2014/main" id="{9AC167B3-8068-D542-B470-5EA5A2692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3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Rectangle 48">
              <a:extLst>
                <a:ext uri="{FF2B5EF4-FFF2-40B4-BE49-F238E27FC236}">
                  <a16:creationId xmlns:a16="http://schemas.microsoft.com/office/drawing/2014/main" id="{37B03681-506B-3A44-A487-0DC76A230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736"/>
              <a:ext cx="664" cy="656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Rectangle 49">
              <a:extLst>
                <a:ext uri="{FF2B5EF4-FFF2-40B4-BE49-F238E27FC236}">
                  <a16:creationId xmlns:a16="http://schemas.microsoft.com/office/drawing/2014/main" id="{0921E381-FF0B-D545-8925-954638884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815"/>
              <a:ext cx="72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7" rIns="92075" bIns="46037">
              <a:spAutoFit/>
            </a:bodyPr>
            <a:lstStyle/>
            <a:p>
              <a:r>
                <a:rPr lang="en-US" altLang="en-US" sz="1600" b="1"/>
                <a:t>Data</a:t>
              </a:r>
            </a:p>
            <a:p>
              <a:r>
                <a:rPr lang="en-US" altLang="en-US" sz="1600" b="1"/>
                <a:t>Memory</a:t>
              </a:r>
            </a:p>
          </p:txBody>
        </p:sp>
        <p:sp>
          <p:nvSpPr>
            <p:cNvPr id="3122" name="Oval 50">
              <a:extLst>
                <a:ext uri="{FF2B5EF4-FFF2-40B4-BE49-F238E27FC236}">
                  <a16:creationId xmlns:a16="http://schemas.microsoft.com/office/drawing/2014/main" id="{225EEF4C-0635-2449-B3F6-ECB513778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9" y="3040"/>
              <a:ext cx="160" cy="54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Rectangle 51">
              <a:extLst>
                <a:ext uri="{FF2B5EF4-FFF2-40B4-BE49-F238E27FC236}">
                  <a16:creationId xmlns:a16="http://schemas.microsoft.com/office/drawing/2014/main" id="{597833BE-444F-C149-8F30-882301850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" y="3086"/>
              <a:ext cx="222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M</a:t>
              </a:r>
            </a:p>
            <a:p>
              <a:r>
                <a:rPr lang="en-US" altLang="en-US" sz="1400" b="1"/>
                <a:t>U</a:t>
              </a:r>
            </a:p>
            <a:p>
              <a:r>
                <a:rPr lang="en-US" altLang="en-US" sz="1400" b="1"/>
                <a:t>X</a:t>
              </a:r>
            </a:p>
          </p:txBody>
        </p:sp>
        <p:sp>
          <p:nvSpPr>
            <p:cNvPr id="3124" name="Line 52">
              <a:extLst>
                <a:ext uri="{FF2B5EF4-FFF2-40B4-BE49-F238E27FC236}">
                  <a16:creationId xmlns:a16="http://schemas.microsoft.com/office/drawing/2014/main" id="{7AC3C3E4-A465-BE42-AB04-5B153F4DB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3168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Line 53">
              <a:extLst>
                <a:ext uri="{FF2B5EF4-FFF2-40B4-BE49-F238E27FC236}">
                  <a16:creationId xmlns:a16="http://schemas.microsoft.com/office/drawing/2014/main" id="{153DEA68-49D4-EE4C-8FB2-812AE981F7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8" y="3312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Line 55">
              <a:extLst>
                <a:ext uri="{FF2B5EF4-FFF2-40B4-BE49-F238E27FC236}">
                  <a16:creationId xmlns:a16="http://schemas.microsoft.com/office/drawing/2014/main" id="{516C87B7-B5E6-294D-A333-EE4FADB5C0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83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Line 56">
              <a:extLst>
                <a:ext uri="{FF2B5EF4-FFF2-40B4-BE49-F238E27FC236}">
                  <a16:creationId xmlns:a16="http://schemas.microsoft.com/office/drawing/2014/main" id="{4BF41B95-FC6A-A742-8317-0249A01E4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0" cy="6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Line 57">
              <a:extLst>
                <a:ext uri="{FF2B5EF4-FFF2-40B4-BE49-F238E27FC236}">
                  <a16:creationId xmlns:a16="http://schemas.microsoft.com/office/drawing/2014/main" id="{AD3A8816-A940-BA40-8463-CD6E0B5E1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83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Line 58">
              <a:extLst>
                <a:ext uri="{FF2B5EF4-FFF2-40B4-BE49-F238E27FC236}">
                  <a16:creationId xmlns:a16="http://schemas.microsoft.com/office/drawing/2014/main" id="{4AC0F1FC-B2B9-8841-AC14-652BC77AF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072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Line 59">
              <a:extLst>
                <a:ext uri="{FF2B5EF4-FFF2-40B4-BE49-F238E27FC236}">
                  <a16:creationId xmlns:a16="http://schemas.microsoft.com/office/drawing/2014/main" id="{59B75101-61BB-E64D-9A67-A98A46A94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3456"/>
              <a:ext cx="13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Line 60">
              <a:extLst>
                <a:ext uri="{FF2B5EF4-FFF2-40B4-BE49-F238E27FC236}">
                  <a16:creationId xmlns:a16="http://schemas.microsoft.com/office/drawing/2014/main" id="{B62AEE93-41A3-6D47-B6F9-6033D30B8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153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61">
              <a:extLst>
                <a:ext uri="{FF2B5EF4-FFF2-40B4-BE49-F238E27FC236}">
                  <a16:creationId xmlns:a16="http://schemas.microsoft.com/office/drawing/2014/main" id="{23F501FA-D1C3-B54E-87E2-61FF93DBD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Line 62">
              <a:extLst>
                <a:ext uri="{FF2B5EF4-FFF2-40B4-BE49-F238E27FC236}">
                  <a16:creationId xmlns:a16="http://schemas.microsoft.com/office/drawing/2014/main" id="{9003FEF7-4DA8-A541-A4A4-852D6CD25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4" y="3312"/>
              <a:ext cx="0" cy="67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Line 63">
              <a:extLst>
                <a:ext uri="{FF2B5EF4-FFF2-40B4-BE49-F238E27FC236}">
                  <a16:creationId xmlns:a16="http://schemas.microsoft.com/office/drawing/2014/main" id="{0D74CCBA-9736-D640-9314-F384A4D08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984"/>
              <a:ext cx="37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64">
              <a:extLst>
                <a:ext uri="{FF2B5EF4-FFF2-40B4-BE49-F238E27FC236}">
                  <a16:creationId xmlns:a16="http://schemas.microsoft.com/office/drawing/2014/main" id="{3EB2991F-CADF-A840-A2CA-7282BA142B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0" cy="10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65">
              <a:extLst>
                <a:ext uri="{FF2B5EF4-FFF2-40B4-BE49-F238E27FC236}">
                  <a16:creationId xmlns:a16="http://schemas.microsoft.com/office/drawing/2014/main" id="{07B35A3D-6FB5-D046-8839-44CEE591D0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1871"/>
              <a:ext cx="155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Line 66">
              <a:extLst>
                <a:ext uri="{FF2B5EF4-FFF2-40B4-BE49-F238E27FC236}">
                  <a16:creationId xmlns:a16="http://schemas.microsoft.com/office/drawing/2014/main" id="{0B69FACF-1FB8-9745-992B-0420A1210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0" y="1120"/>
              <a:ext cx="0" cy="76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67">
              <a:extLst>
                <a:ext uri="{FF2B5EF4-FFF2-40B4-BE49-F238E27FC236}">
                  <a16:creationId xmlns:a16="http://schemas.microsoft.com/office/drawing/2014/main" id="{E1E46B3E-38BD-F449-A228-11919F6DE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8" y="1107"/>
              <a:ext cx="511" cy="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Line 68">
              <a:extLst>
                <a:ext uri="{FF2B5EF4-FFF2-40B4-BE49-F238E27FC236}">
                  <a16:creationId xmlns:a16="http://schemas.microsoft.com/office/drawing/2014/main" id="{A0B6F068-2F0E-F14F-9706-6F0521657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47" y="870"/>
              <a:ext cx="5" cy="23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Line 69">
              <a:extLst>
                <a:ext uri="{FF2B5EF4-FFF2-40B4-BE49-F238E27FC236}">
                  <a16:creationId xmlns:a16="http://schemas.microsoft.com/office/drawing/2014/main" id="{7BC865DF-7FEF-DC4F-A7EC-C886B26C1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884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Line 70">
              <a:extLst>
                <a:ext uri="{FF2B5EF4-FFF2-40B4-BE49-F238E27FC236}">
                  <a16:creationId xmlns:a16="http://schemas.microsoft.com/office/drawing/2014/main" id="{E8EFA3BF-279A-E347-9DE9-69748EE02C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0" y="738"/>
              <a:ext cx="239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Line 71">
              <a:extLst>
                <a:ext uri="{FF2B5EF4-FFF2-40B4-BE49-F238E27FC236}">
                  <a16:creationId xmlns:a16="http://schemas.microsoft.com/office/drawing/2014/main" id="{ECB53DB0-259B-B548-8C0C-0C659C08A4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9" y="355"/>
              <a:ext cx="0" cy="3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Line 72">
              <a:extLst>
                <a:ext uri="{FF2B5EF4-FFF2-40B4-BE49-F238E27FC236}">
                  <a16:creationId xmlns:a16="http://schemas.microsoft.com/office/drawing/2014/main" id="{CF008DB1-9796-434F-92AC-70827D82C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" y="355"/>
              <a:ext cx="3886" cy="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Line 73">
              <a:extLst>
                <a:ext uri="{FF2B5EF4-FFF2-40B4-BE49-F238E27FC236}">
                  <a16:creationId xmlns:a16="http://schemas.microsoft.com/office/drawing/2014/main" id="{D9F55557-EB07-EB48-9733-8E7BA36ED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355"/>
              <a:ext cx="0" cy="214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Line 74">
              <a:extLst>
                <a:ext uri="{FF2B5EF4-FFF2-40B4-BE49-F238E27FC236}">
                  <a16:creationId xmlns:a16="http://schemas.microsoft.com/office/drawing/2014/main" id="{1C796982-14D1-514B-9811-574436FFF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" y="2496"/>
              <a:ext cx="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75">
              <a:extLst>
                <a:ext uri="{FF2B5EF4-FFF2-40B4-BE49-F238E27FC236}">
                  <a16:creationId xmlns:a16="http://schemas.microsoft.com/office/drawing/2014/main" id="{85D5C8E9-67F2-6B4F-9A94-22DC8F477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690"/>
              <a:ext cx="424" cy="904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Rectangle 76">
              <a:extLst>
                <a:ext uri="{FF2B5EF4-FFF2-40B4-BE49-F238E27FC236}">
                  <a16:creationId xmlns:a16="http://schemas.microsoft.com/office/drawing/2014/main" id="{C4BEBB67-0401-C545-872C-619E1F788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5" y="652"/>
              <a:ext cx="203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C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N</a:t>
              </a:r>
            </a:p>
            <a:p>
              <a:r>
                <a:rPr lang="en-US" altLang="en-US" sz="1400" b="1" dirty="0"/>
                <a:t>T</a:t>
              </a:r>
            </a:p>
            <a:p>
              <a:r>
                <a:rPr lang="en-US" altLang="en-US" sz="1400" b="1" dirty="0"/>
                <a:t>R</a:t>
              </a:r>
            </a:p>
            <a:p>
              <a:r>
                <a:rPr lang="en-US" altLang="en-US" sz="1400" b="1" dirty="0"/>
                <a:t>O</a:t>
              </a:r>
            </a:p>
            <a:p>
              <a:r>
                <a:rPr lang="en-US" altLang="en-US" sz="1400" b="1" dirty="0"/>
                <a:t>L</a:t>
              </a:r>
            </a:p>
          </p:txBody>
        </p:sp>
        <p:sp>
          <p:nvSpPr>
            <p:cNvPr id="3149" name="Line 77">
              <a:extLst>
                <a:ext uri="{FF2B5EF4-FFF2-40B4-BE49-F238E27FC236}">
                  <a16:creationId xmlns:a16="http://schemas.microsoft.com/office/drawing/2014/main" id="{4E847F84-43E9-434D-94AC-1D575A1F3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130"/>
              <a:ext cx="28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Line 78">
              <a:extLst>
                <a:ext uri="{FF2B5EF4-FFF2-40B4-BE49-F238E27FC236}">
                  <a16:creationId xmlns:a16="http://schemas.microsoft.com/office/drawing/2014/main" id="{86DBEB0D-F675-CC4C-B25A-AF266130E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Line 79">
              <a:extLst>
                <a:ext uri="{FF2B5EF4-FFF2-40B4-BE49-F238E27FC236}">
                  <a16:creationId xmlns:a16="http://schemas.microsoft.com/office/drawing/2014/main" id="{EB41A182-1D90-3346-9845-CB6FC958D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4" y="214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Line 80">
              <a:extLst>
                <a:ext uri="{FF2B5EF4-FFF2-40B4-BE49-F238E27FC236}">
                  <a16:creationId xmlns:a16="http://schemas.microsoft.com/office/drawing/2014/main" id="{A593ED4C-E4EF-3B49-BB50-A6E574D2AA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Line 81">
              <a:extLst>
                <a:ext uri="{FF2B5EF4-FFF2-40B4-BE49-F238E27FC236}">
                  <a16:creationId xmlns:a16="http://schemas.microsoft.com/office/drawing/2014/main" id="{83BE22CD-040A-FD4F-95FF-E306F16A24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239"/>
              <a:ext cx="0" cy="4080"/>
            </a:xfrm>
            <a:prstGeom prst="line">
              <a:avLst/>
            </a:prstGeom>
            <a:no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82">
              <a:extLst>
                <a:ext uri="{FF2B5EF4-FFF2-40B4-BE49-F238E27FC236}">
                  <a16:creationId xmlns:a16="http://schemas.microsoft.com/office/drawing/2014/main" id="{2F9D45D0-77F3-AF4B-B95C-404154E3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3412"/>
              <a:ext cx="328" cy="472"/>
            </a:xfrm>
            <a:prstGeom prst="ellipse">
              <a:avLst/>
            </a:prstGeom>
            <a:solidFill>
              <a:srgbClr val="FF9933"/>
            </a:solidFill>
            <a:ln w="12700">
              <a:solidFill>
                <a:srgbClr val="FF99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83">
              <a:extLst>
                <a:ext uri="{FF2B5EF4-FFF2-40B4-BE49-F238E27FC236}">
                  <a16:creationId xmlns:a16="http://schemas.microsoft.com/office/drawing/2014/main" id="{4AEC9D32-E380-084D-B5B3-8144EDFC9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3172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Line 84">
              <a:extLst>
                <a:ext uri="{FF2B5EF4-FFF2-40B4-BE49-F238E27FC236}">
                  <a16:creationId xmlns:a16="http://schemas.microsoft.com/office/drawing/2014/main" id="{BBF17CD7-E993-FB4D-9480-875DD1433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648"/>
              <a:ext cx="16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Rectangle 85">
              <a:extLst>
                <a:ext uri="{FF2B5EF4-FFF2-40B4-BE49-F238E27FC236}">
                  <a16:creationId xmlns:a16="http://schemas.microsoft.com/office/drawing/2014/main" id="{E5DD6534-A01A-D348-8144-A4BF489B0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518"/>
              <a:ext cx="35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ALU</a:t>
              </a:r>
            </a:p>
            <a:p>
              <a:r>
                <a:rPr lang="en-US" altLang="en-US" sz="1400" b="1"/>
                <a:t>CTL</a:t>
              </a:r>
            </a:p>
          </p:txBody>
        </p:sp>
        <p:sp>
          <p:nvSpPr>
            <p:cNvPr id="3158" name="Rectangle 86">
              <a:extLst>
                <a:ext uri="{FF2B5EF4-FFF2-40B4-BE49-F238E27FC236}">
                  <a16:creationId xmlns:a16="http://schemas.microsoft.com/office/drawing/2014/main" id="{A760C196-26E0-D54A-B813-2C1B1A5B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" y="3993"/>
              <a:ext cx="917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INSTRUCTION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     FETCH</a:t>
              </a:r>
            </a:p>
            <a:p>
              <a:pPr algn="ctr"/>
              <a:r>
                <a:rPr lang="en-US" altLang="en-US" sz="1400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59" name="Rectangle 87">
              <a:extLst>
                <a:ext uri="{FF2B5EF4-FFF2-40B4-BE49-F238E27FC236}">
                  <a16:creationId xmlns:a16="http://schemas.microsoft.com/office/drawing/2014/main" id="{C820FFD0-B603-1749-BA86-B17881A8F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3993"/>
              <a:ext cx="976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INSTR DECODE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REG  </a:t>
              </a:r>
              <a:r>
                <a:rPr lang="en-US" altLang="en-US" b="1" dirty="0">
                  <a:solidFill>
                    <a:srgbClr val="FF0066"/>
                  </a:solidFill>
                </a:rPr>
                <a:t>FETCH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0" name="Rectangle 88">
              <a:extLst>
                <a:ext uri="{FF2B5EF4-FFF2-40B4-BE49-F238E27FC236}">
                  <a16:creationId xmlns:a16="http://schemas.microsoft.com/office/drawing/2014/main" id="{D5F16472-ADBE-EE4B-A7A0-068830347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8" y="4001"/>
              <a:ext cx="995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     </a:t>
              </a:r>
              <a:r>
                <a:rPr lang="en-US" altLang="en-US" sz="1400" b="1" dirty="0">
                  <a:solidFill>
                    <a:srgbClr val="FF0066"/>
                  </a:solidFill>
                </a:rPr>
                <a:t>EXECUTE/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ADDRESS </a:t>
              </a:r>
              <a:r>
                <a:rPr lang="en-US" altLang="en-US" b="1" dirty="0">
                  <a:solidFill>
                    <a:srgbClr val="FF0066"/>
                  </a:solidFill>
                </a:rPr>
                <a:t>CALC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200ps)</a:t>
              </a:r>
            </a:p>
          </p:txBody>
        </p:sp>
        <p:sp>
          <p:nvSpPr>
            <p:cNvPr id="3161" name="Rectangle 89">
              <a:extLst>
                <a:ext uri="{FF2B5EF4-FFF2-40B4-BE49-F238E27FC236}">
                  <a16:creationId xmlns:a16="http://schemas.microsoft.com/office/drawing/2014/main" id="{2E1C00EE-D310-3F40-B8D6-B74C690FF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4002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>
                  <a:solidFill>
                    <a:srgbClr val="FF0066"/>
                  </a:solidFill>
                </a:rPr>
                <a:t>MEMORY</a:t>
              </a:r>
            </a:p>
            <a:p>
              <a:r>
                <a:rPr lang="en-US" altLang="en-US" sz="1400" b="1" dirty="0">
                  <a:solidFill>
                    <a:srgbClr val="FF0066"/>
                  </a:solidFill>
                </a:rPr>
                <a:t>  </a:t>
              </a:r>
              <a:r>
                <a:rPr lang="en-US" altLang="en-US" b="1" dirty="0">
                  <a:solidFill>
                    <a:srgbClr val="FF0066"/>
                  </a:solidFill>
                </a:rPr>
                <a:t>ACCESS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225ps)</a:t>
              </a:r>
            </a:p>
          </p:txBody>
        </p:sp>
        <p:sp>
          <p:nvSpPr>
            <p:cNvPr id="3162" name="Rectangle 90">
              <a:extLst>
                <a:ext uri="{FF2B5EF4-FFF2-40B4-BE49-F238E27FC236}">
                  <a16:creationId xmlns:a16="http://schemas.microsoft.com/office/drawing/2014/main" id="{CD204244-FDBA-AA4F-BB6F-58F350414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9" y="4001"/>
              <a:ext cx="689" cy="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 dirty="0"/>
                <a:t>WRITE</a:t>
              </a:r>
            </a:p>
            <a:p>
              <a:r>
                <a:rPr lang="en-US" altLang="en-US" b="1" dirty="0"/>
                <a:t>BACK</a:t>
              </a:r>
            </a:p>
            <a:p>
              <a:pPr algn="ctr"/>
              <a:r>
                <a:rPr lang="en-US" altLang="en-US" b="1" dirty="0">
                  <a:solidFill>
                    <a:srgbClr val="0070C0"/>
                  </a:solidFill>
                </a:rPr>
                <a:t>(e.g., 100ps)</a:t>
              </a:r>
            </a:p>
          </p:txBody>
        </p:sp>
        <p:sp>
          <p:nvSpPr>
            <p:cNvPr id="3163" name="Oval 91">
              <a:extLst>
                <a:ext uri="{FF2B5EF4-FFF2-40B4-BE49-F238E27FC236}">
                  <a16:creationId xmlns:a16="http://schemas.microsoft.com/office/drawing/2014/main" id="{53E82258-29E8-FF4B-9FE6-8F2BFB9FE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2" y="2788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AutoShape 92">
              <a:extLst>
                <a:ext uri="{FF2B5EF4-FFF2-40B4-BE49-F238E27FC236}">
                  <a16:creationId xmlns:a16="http://schemas.microsoft.com/office/drawing/2014/main" id="{E9C12B6E-8E62-B646-A3D8-55D85097F7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640" y="1576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93">
              <a:extLst>
                <a:ext uri="{FF2B5EF4-FFF2-40B4-BE49-F238E27FC236}">
                  <a16:creationId xmlns:a16="http://schemas.microsoft.com/office/drawing/2014/main" id="{77883E8C-E8CD-3146-B0A6-BB54C5F9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454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6" name="AutoShape 94">
              <a:extLst>
                <a:ext uri="{FF2B5EF4-FFF2-40B4-BE49-F238E27FC236}">
                  <a16:creationId xmlns:a16="http://schemas.microsoft.com/office/drawing/2014/main" id="{8DC1A795-C6FC-DA40-8086-FA00322D48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040" y="1768"/>
              <a:ext cx="736" cy="20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Rectangle 95">
              <a:extLst>
                <a:ext uri="{FF2B5EF4-FFF2-40B4-BE49-F238E27FC236}">
                  <a16:creationId xmlns:a16="http://schemas.microsoft.com/office/drawing/2014/main" id="{6736D51E-F31C-3343-A539-D0A03B339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1646"/>
              <a:ext cx="1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400" b="1"/>
                <a:t>A</a:t>
              </a:r>
            </a:p>
            <a:p>
              <a:r>
                <a:rPr lang="en-US" altLang="en-US" sz="1400" b="1"/>
                <a:t>D</a:t>
              </a:r>
            </a:p>
            <a:p>
              <a:r>
                <a:rPr lang="en-US" altLang="en-US" sz="1400" b="1"/>
                <a:t>D</a:t>
              </a:r>
            </a:p>
          </p:txBody>
        </p:sp>
        <p:sp>
          <p:nvSpPr>
            <p:cNvPr id="3168" name="Line 96">
              <a:extLst>
                <a:ext uri="{FF2B5EF4-FFF2-40B4-BE49-F238E27FC236}">
                  <a16:creationId xmlns:a16="http://schemas.microsoft.com/office/drawing/2014/main" id="{43C90ACC-4ED0-8F46-AA07-E90A0C5BF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680"/>
              <a:ext cx="19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" name="AutoShape 97">
              <a:extLst>
                <a:ext uri="{FF2B5EF4-FFF2-40B4-BE49-F238E27FC236}">
                  <a16:creationId xmlns:a16="http://schemas.microsoft.com/office/drawing/2014/main" id="{5BA7302C-0273-3C45-A5EB-4A32FBDCC4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3100" y="2572"/>
              <a:ext cx="736" cy="328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Rectangle 98">
              <a:extLst>
                <a:ext uri="{FF2B5EF4-FFF2-40B4-BE49-F238E27FC236}">
                  <a16:creationId xmlns:a16="http://schemas.microsoft.com/office/drawing/2014/main" id="{6E174EFF-7076-4F4B-86F8-041042DDE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2495"/>
              <a:ext cx="20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/>
            <a:p>
              <a:r>
                <a:rPr lang="en-US" altLang="en-US" sz="1600" b="1"/>
                <a:t>A</a:t>
              </a:r>
            </a:p>
            <a:p>
              <a:r>
                <a:rPr lang="en-US" altLang="en-US" sz="1600" b="1"/>
                <a:t>L</a:t>
              </a:r>
            </a:p>
            <a:p>
              <a:r>
                <a:rPr lang="en-US" altLang="en-US" sz="1600" b="1"/>
                <a:t>U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0D29134-01D1-0C4E-A98D-0B2E6C654C5F}"/>
              </a:ext>
            </a:extLst>
          </p:cNvPr>
          <p:cNvSpPr/>
          <p:nvPr/>
        </p:nvSpPr>
        <p:spPr>
          <a:xfrm>
            <a:off x="152564" y="5138032"/>
            <a:ext cx="20526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SW Instruction Path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CC"/>
                </a:solidFill>
              </a:rPr>
              <a:t>e.g.,    </a:t>
            </a:r>
            <a:r>
              <a:rPr lang="en-US" b="1" dirty="0" err="1">
                <a:solidFill>
                  <a:srgbClr val="3333CC"/>
                </a:solidFill>
              </a:rPr>
              <a:t>sw</a:t>
            </a:r>
            <a:r>
              <a:rPr lang="en-US" b="1" dirty="0">
                <a:solidFill>
                  <a:srgbClr val="3333CC"/>
                </a:solidFill>
              </a:rPr>
              <a:t> $t0, 100($s0)</a:t>
            </a:r>
          </a:p>
        </p:txBody>
      </p:sp>
      <p:sp>
        <p:nvSpPr>
          <p:cNvPr id="104" name="Line 35">
            <a:extLst>
              <a:ext uri="{FF2B5EF4-FFF2-40B4-BE49-F238E27FC236}">
                <a16:creationId xmlns:a16="http://schemas.microsoft.com/office/drawing/2014/main" id="{73779DAA-119B-1F4E-9D6E-E5CC22FEEF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3741" y="3963986"/>
            <a:ext cx="23494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Line 54">
            <a:extLst>
              <a:ext uri="{FF2B5EF4-FFF2-40B4-BE49-F238E27FC236}">
                <a16:creationId xmlns:a16="http://schemas.microsoft.com/office/drawing/2014/main" id="{F1F1BF28-9F14-4A46-A6FE-D20B5AFA3F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3503612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4397"/>
      </p:ext>
    </p:extLst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untitled 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ntitled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15399</TotalTime>
  <Words>1695</Words>
  <Application>Microsoft Macintosh PowerPoint</Application>
  <PresentationFormat>On-screen Show (4:3)</PresentationFormat>
  <Paragraphs>846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untitled 1</vt:lpstr>
      <vt:lpstr>Single-cycle  Multi-cycle Datapath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Could we let the quick instructions be quick?  Single-cycle  Multi-cycle Datapath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 Nevison</dc:creator>
  <cp:lastModifiedBy>Alyce Brady</cp:lastModifiedBy>
  <cp:revision>67</cp:revision>
  <cp:lastPrinted>2001-02-12T21:21:17Z</cp:lastPrinted>
  <dcterms:created xsi:type="dcterms:W3CDTF">2014-06-04T13:19:40Z</dcterms:created>
  <dcterms:modified xsi:type="dcterms:W3CDTF">2021-02-13T17:16:11Z</dcterms:modified>
</cp:coreProperties>
</file>