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39" r:id="rId2"/>
    <p:sldId id="340" r:id="rId3"/>
    <p:sldId id="338" r:id="rId4"/>
    <p:sldId id="341" r:id="rId5"/>
    <p:sldId id="342" r:id="rId6"/>
    <p:sldId id="34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CC33"/>
    <a:srgbClr val="FFFF00"/>
    <a:srgbClr val="FF9933"/>
    <a:srgbClr val="8000FF"/>
    <a:srgbClr val="3333CC"/>
    <a:srgbClr val="66FFFF"/>
    <a:srgbClr val="990000"/>
    <a:srgbClr val="FF00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76"/>
    <p:restoredTop sz="90941"/>
  </p:normalViewPr>
  <p:slideViewPr>
    <p:cSldViewPr>
      <p:cViewPr varScale="1">
        <p:scale>
          <a:sx n="112" d="100"/>
          <a:sy n="112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590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9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C2439A-7916-AE48-A60C-EB06FA3D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728F6B-5917-DF46-87FC-1392C9C9E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51D3AA-7F79-CA4B-911E-3AD4E7C98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F14D03-F981-FA40-BCED-FD9FBC533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1824E7-984B-144D-8A0A-AF765F53B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11E94C-8A4B-704B-9319-66B71351F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5CA59-0033-CE41-8AA5-9BC8ACF97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EB537B-70F8-DD46-B924-DFB21A67E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F90290-3E8B-8348-BE07-2693E5F11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7B2910-4BD5-B540-A5E5-8D5B37F56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37DECA-CCC9-C043-B6EF-9FF61C9C2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01E7B38-C002-A14B-B5E0-ABF09D4F19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2971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7432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9718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8609012" y="2743200"/>
            <a:ext cx="1587" cy="3657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438400" y="5867400"/>
            <a:ext cx="76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438400" y="1905000"/>
            <a:ext cx="0" cy="396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14413" y="4124325"/>
            <a:ext cx="1241425" cy="12017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9906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/>
              <a:t>Instruction</a:t>
            </a:r>
          </a:p>
          <a:p>
            <a:pPr algn="ctr"/>
            <a:r>
              <a:rPr lang="en-US" sz="1600" b="1" dirty="0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3048000" y="4800600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M</a:t>
            </a:r>
          </a:p>
          <a:p>
            <a:r>
              <a:rPr lang="en-US" b="1" dirty="0"/>
              <a:t>U</a:t>
            </a:r>
          </a:p>
          <a:p>
            <a:r>
              <a:rPr lang="en-US" b="1" dirty="0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460875" y="5641975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495800" y="5715000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286000" y="47244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3622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312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7432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743200" y="4953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429000" y="51054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6096000"/>
            <a:ext cx="190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M</a:t>
            </a:r>
          </a:p>
          <a:p>
            <a:r>
              <a:rPr lang="en-US" b="1" dirty="0"/>
              <a:t>U</a:t>
            </a:r>
          </a:p>
          <a:p>
            <a:r>
              <a:rPr lang="en-US" b="1" dirty="0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76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76200"/>
            <a:ext cx="883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76200"/>
            <a:ext cx="0" cy="434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362200" y="6096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8580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858000" y="4114800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960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77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5" name="Oval 145"/>
          <p:cNvSpPr>
            <a:spLocks noChangeArrowheads="1"/>
          </p:cNvSpPr>
          <p:nvPr/>
        </p:nvSpPr>
        <p:spPr bwMode="auto">
          <a:xfrm>
            <a:off x="3435350" y="1987550"/>
            <a:ext cx="673100" cy="19685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7" name="Rectangle 147"/>
          <p:cNvSpPr>
            <a:spLocks noChangeArrowheads="1"/>
          </p:cNvSpPr>
          <p:nvPr/>
        </p:nvSpPr>
        <p:spPr bwMode="auto">
          <a:xfrm>
            <a:off x="3641725" y="2155825"/>
            <a:ext cx="322263" cy="1581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C</a:t>
            </a:r>
          </a:p>
          <a:p>
            <a:r>
              <a:rPr lang="en-US" b="1"/>
              <a:t>O</a:t>
            </a:r>
          </a:p>
          <a:p>
            <a:r>
              <a:rPr lang="en-US" b="1"/>
              <a:t>N</a:t>
            </a:r>
          </a:p>
          <a:p>
            <a:r>
              <a:rPr lang="en-US" b="1"/>
              <a:t>T</a:t>
            </a:r>
          </a:p>
          <a:p>
            <a:r>
              <a:rPr lang="en-US" b="1"/>
              <a:t>R</a:t>
            </a:r>
          </a:p>
          <a:p>
            <a:r>
              <a:rPr lang="en-US" b="1"/>
              <a:t>O</a:t>
            </a:r>
          </a:p>
          <a:p>
            <a:r>
              <a:rPr lang="en-US" b="1"/>
              <a:t>L</a:t>
            </a:r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14600" y="5257800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8372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4468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438400" y="1905000"/>
            <a:ext cx="1828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200400" y="571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8580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10400" y="2133600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858000" y="2208212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15200" y="2286000"/>
            <a:ext cx="152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971800"/>
            <a:ext cx="0" cy="2438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743200" y="4648200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0</a:t>
            </a:r>
          </a:p>
          <a:p>
            <a:endParaRPr lang="en-US" sz="1200" b="1" dirty="0"/>
          </a:p>
          <a:p>
            <a:r>
              <a:rPr lang="en-US" sz="1200" b="1" dirty="0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5648" cy="212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A</a:t>
            </a:r>
          </a:p>
          <a:p>
            <a:r>
              <a:rPr lang="en-US" sz="1200" b="1" dirty="0"/>
              <a:t>B</a:t>
            </a:r>
          </a:p>
          <a:p>
            <a:r>
              <a:rPr lang="en-US" sz="1200" b="1" dirty="0"/>
              <a:t>C</a:t>
            </a:r>
          </a:p>
          <a:p>
            <a:endParaRPr lang="en-US" sz="1200" b="1" dirty="0"/>
          </a:p>
          <a:p>
            <a:r>
              <a:rPr lang="en-US" sz="1200" b="1" dirty="0"/>
              <a:t>D</a:t>
            </a:r>
          </a:p>
          <a:p>
            <a:r>
              <a:rPr lang="en-US" sz="1200" b="1" dirty="0"/>
              <a:t>E</a:t>
            </a:r>
          </a:p>
          <a:p>
            <a:r>
              <a:rPr lang="en-US" sz="1200" b="1" dirty="0"/>
              <a:t>F</a:t>
            </a:r>
          </a:p>
          <a:p>
            <a:r>
              <a:rPr lang="en-US" sz="1200" b="1" dirty="0"/>
              <a:t>G</a:t>
            </a:r>
          </a:p>
          <a:p>
            <a:endParaRPr lang="en-US" sz="800" b="1" dirty="0"/>
          </a:p>
          <a:p>
            <a:r>
              <a:rPr lang="en-US" sz="1200" b="1" dirty="0"/>
              <a:t>H</a:t>
            </a:r>
          </a:p>
          <a:p>
            <a:r>
              <a:rPr lang="en-US" sz="1200" b="1" dirty="0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Oval 119"/>
          <p:cNvSpPr>
            <a:spLocks noChangeArrowheads="1"/>
          </p:cNvSpPr>
          <p:nvPr/>
        </p:nvSpPr>
        <p:spPr bwMode="auto">
          <a:xfrm>
            <a:off x="2971800" y="46482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Oval 89"/>
          <p:cNvSpPr>
            <a:spLocks noChangeArrowheads="1"/>
          </p:cNvSpPr>
          <p:nvPr/>
        </p:nvSpPr>
        <p:spPr bwMode="auto">
          <a:xfrm flipH="1">
            <a:off x="2286000" y="4648200"/>
            <a:ext cx="15875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9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8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solidFill>
                <a:srgbClr val="8000FF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52400" y="6074658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R-Type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add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ln>
                  <a:solidFill>
                    <a:srgbClr val="33CCCC"/>
                  </a:solidFill>
                </a:ln>
                <a:solidFill>
                  <a:srgbClr val="66FFFF"/>
                </a:solidFill>
              </a:rPr>
              <a:t>$t1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$t2</a:t>
            </a:r>
            <a:endParaRPr lang="en-US" dirty="0"/>
          </a:p>
        </p:txBody>
      </p:sp>
      <p:sp>
        <p:nvSpPr>
          <p:cNvPr id="189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Line 100"/>
          <p:cNvSpPr>
            <a:spLocks noChangeShapeType="1"/>
          </p:cNvSpPr>
          <p:nvPr/>
        </p:nvSpPr>
        <p:spPr bwMode="auto">
          <a:xfrm>
            <a:off x="6705600" y="4876800"/>
            <a:ext cx="304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02"/>
          <p:cNvSpPr>
            <a:spLocks noChangeShapeType="1"/>
          </p:cNvSpPr>
          <p:nvPr/>
        </p:nvSpPr>
        <p:spPr bwMode="auto">
          <a:xfrm>
            <a:off x="6934200" y="4876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" name="Group 192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4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  <p:sp>
        <p:nvSpPr>
          <p:cNvPr id="192" name="Oval 78">
            <a:extLst>
              <a:ext uri="{FF2B5EF4-FFF2-40B4-BE49-F238E27FC236}">
                <a16:creationId xmlns:a16="http://schemas.microsoft.com/office/drawing/2014/main" id="{CA630077-B406-1546-9BDC-474D780A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143">
            <a:extLst>
              <a:ext uri="{FF2B5EF4-FFF2-40B4-BE49-F238E27FC236}">
                <a16:creationId xmlns:a16="http://schemas.microsoft.com/office/drawing/2014/main" id="{144E1746-1580-4F44-B366-08B4AFD3A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144">
            <a:extLst>
              <a:ext uri="{FF2B5EF4-FFF2-40B4-BE49-F238E27FC236}">
                <a16:creationId xmlns:a16="http://schemas.microsoft.com/office/drawing/2014/main" id="{723024AF-6587-364D-AADB-4E86D5FF2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84">
            <a:extLst>
              <a:ext uri="{FF2B5EF4-FFF2-40B4-BE49-F238E27FC236}">
                <a16:creationId xmlns:a16="http://schemas.microsoft.com/office/drawing/2014/main" id="{09D6B87A-7F81-704E-905C-0F3034D6F7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6035675"/>
            <a:ext cx="1365251" cy="635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77">
            <a:extLst>
              <a:ext uri="{FF2B5EF4-FFF2-40B4-BE49-F238E27FC236}">
                <a16:creationId xmlns:a16="http://schemas.microsoft.com/office/drawing/2014/main" id="{AA5FA482-CDFD-994D-9678-C112E65F8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6043295"/>
            <a:ext cx="539749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3048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819400" y="4495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6019800"/>
            <a:ext cx="19050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5486400"/>
            <a:ext cx="0" cy="53340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1524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1</a:t>
            </a:r>
          </a:p>
          <a:p>
            <a:endParaRPr lang="en-US" sz="1200" b="1" dirty="0"/>
          </a:p>
          <a:p>
            <a:r>
              <a:rPr lang="en-US" sz="1200" b="1" dirty="0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6019800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Store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</a:t>
            </a:r>
            <a:r>
              <a:rPr lang="en-US" dirty="0" err="1"/>
              <a:t>sw</a:t>
            </a:r>
            <a:r>
              <a:rPr lang="en-US" dirty="0"/>
              <a:t> 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solidFill>
                  <a:srgbClr val="33CCCC"/>
                </a:solidFill>
              </a:rPr>
              <a:t>100</a:t>
            </a:r>
            <a:r>
              <a:rPr lang="en-US" dirty="0">
                <a:solidFill>
                  <a:srgbClr val="FF0066"/>
                </a:solidFill>
              </a:rPr>
              <a:t>($s0)</a:t>
            </a:r>
            <a:endParaRPr lang="en-US" dirty="0"/>
          </a:p>
        </p:txBody>
      </p:sp>
      <p:sp>
        <p:nvSpPr>
          <p:cNvPr id="188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72"/>
          <p:cNvSpPr>
            <a:spLocks noChangeShapeType="1"/>
          </p:cNvSpPr>
          <p:nvPr/>
        </p:nvSpPr>
        <p:spPr bwMode="auto">
          <a:xfrm>
            <a:off x="2590800" y="4495800"/>
            <a:ext cx="304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1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  <p:sp>
        <p:nvSpPr>
          <p:cNvPr id="193" name="Line 84"/>
          <p:cNvSpPr>
            <a:spLocks noChangeShapeType="1"/>
          </p:cNvSpPr>
          <p:nvPr/>
        </p:nvSpPr>
        <p:spPr bwMode="auto">
          <a:xfrm>
            <a:off x="5181600" y="5029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3048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819400" y="4495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6019800"/>
            <a:ext cx="19050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5486400"/>
            <a:ext cx="0" cy="53340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rgbClr val="8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6019800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Load/Store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</a:t>
            </a:r>
            <a:r>
              <a:rPr lang="en-US" dirty="0" err="1"/>
              <a:t>lw</a:t>
            </a:r>
            <a:r>
              <a:rPr lang="en-US" dirty="0"/>
              <a:t>  </a:t>
            </a:r>
            <a:r>
              <a:rPr lang="en-US" dirty="0">
                <a:solidFill>
                  <a:srgbClr val="9900CC"/>
                </a:solidFill>
              </a:rPr>
              <a:t>$t0</a:t>
            </a:r>
            <a:r>
              <a:rPr lang="en-US" dirty="0"/>
              <a:t>, </a:t>
            </a:r>
            <a:r>
              <a:rPr lang="en-US" dirty="0">
                <a:solidFill>
                  <a:srgbClr val="33CCCC"/>
                </a:solidFill>
              </a:rPr>
              <a:t>100</a:t>
            </a:r>
            <a:r>
              <a:rPr lang="en-US" dirty="0">
                <a:solidFill>
                  <a:srgbClr val="FF0066"/>
                </a:solidFill>
              </a:rPr>
              <a:t>($s0)</a:t>
            </a:r>
            <a:endParaRPr lang="en-US" dirty="0"/>
          </a:p>
        </p:txBody>
      </p:sp>
      <p:sp>
        <p:nvSpPr>
          <p:cNvPr id="188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72"/>
          <p:cNvSpPr>
            <a:spLocks noChangeShapeType="1"/>
          </p:cNvSpPr>
          <p:nvPr/>
        </p:nvSpPr>
        <p:spPr bwMode="auto">
          <a:xfrm>
            <a:off x="2590800" y="4495800"/>
            <a:ext cx="3048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91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944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95725" y="439261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477125" y="4849813"/>
            <a:ext cx="928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Data</a:t>
            </a:r>
          </a:p>
          <a:p>
            <a:r>
              <a:rPr lang="en-US" sz="1600" b="1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6019800"/>
            <a:ext cx="19050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rgbClr val="8000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5146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1143000"/>
            <a:ext cx="0" cy="609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5" name="Oval 145"/>
          <p:cNvSpPr>
            <a:spLocks noChangeArrowheads="1"/>
          </p:cNvSpPr>
          <p:nvPr/>
        </p:nvSpPr>
        <p:spPr bwMode="auto">
          <a:xfrm>
            <a:off x="3435350" y="1987550"/>
            <a:ext cx="673100" cy="19685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7" name="Rectangle 147"/>
          <p:cNvSpPr>
            <a:spLocks noChangeArrowheads="1"/>
          </p:cNvSpPr>
          <p:nvPr/>
        </p:nvSpPr>
        <p:spPr bwMode="auto">
          <a:xfrm>
            <a:off x="3641725" y="2155825"/>
            <a:ext cx="322263" cy="1581150"/>
          </a:xfrm>
          <a:prstGeom prst="rect">
            <a:avLst/>
          </a:prstGeom>
          <a:solidFill>
            <a:srgbClr val="33CC33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</a:t>
            </a:r>
          </a:p>
          <a:p>
            <a:r>
              <a:rPr lang="en-US" b="1" dirty="0"/>
              <a:t>O</a:t>
            </a:r>
          </a:p>
          <a:p>
            <a:r>
              <a:rPr lang="en-US" b="1" dirty="0"/>
              <a:t>N</a:t>
            </a:r>
          </a:p>
          <a:p>
            <a:r>
              <a:rPr lang="en-US" b="1" dirty="0"/>
              <a:t>T</a:t>
            </a:r>
          </a:p>
          <a:p>
            <a:r>
              <a:rPr lang="en-US" b="1" dirty="0"/>
              <a:t>R</a:t>
            </a:r>
          </a:p>
          <a:p>
            <a:r>
              <a:rPr lang="en-US" b="1" dirty="0"/>
              <a:t>O</a:t>
            </a:r>
          </a:p>
          <a:p>
            <a:r>
              <a:rPr lang="en-US" b="1" dirty="0"/>
              <a:t>L</a:t>
            </a:r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677863" cy="517525"/>
          </a:xfrm>
          <a:prstGeom prst="rect">
            <a:avLst/>
          </a:prstGeom>
          <a:solidFill>
            <a:srgbClr val="33CC33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solidFill>
              <a:srgbClr val="33CC33"/>
            </a:solidFill>
            <a:ln w="50800" cap="rnd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solidFill>
              <a:srgbClr val="33CC33"/>
            </a:solidFill>
            <a:ln w="50800" cap="rnd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33CC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152400" y="6019800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Branch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</a:t>
            </a:r>
            <a:r>
              <a:rPr lang="en-US" dirty="0" err="1"/>
              <a:t>beq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$s0</a:t>
            </a:r>
            <a:r>
              <a:rPr lang="en-US" dirty="0"/>
              <a:t>, </a:t>
            </a:r>
            <a:r>
              <a:rPr lang="en-US" dirty="0">
                <a:solidFill>
                  <a:srgbClr val="9900CC"/>
                </a:solidFill>
              </a:rPr>
              <a:t>$zero</a:t>
            </a:r>
            <a:r>
              <a:rPr lang="en-US" dirty="0"/>
              <a:t>, </a:t>
            </a:r>
            <a:r>
              <a:rPr lang="en-US" dirty="0" err="1">
                <a:solidFill>
                  <a:srgbClr val="33CCCC"/>
                </a:solidFill>
              </a:rPr>
              <a:t>addr</a:t>
            </a:r>
            <a:endParaRPr lang="en-US" dirty="0"/>
          </a:p>
        </p:txBody>
      </p:sp>
      <p:sp>
        <p:nvSpPr>
          <p:cNvPr id="190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3048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467600" y="1905000"/>
            <a:ext cx="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29200" y="228600"/>
            <a:ext cx="0" cy="1981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2362200"/>
            <a:ext cx="3048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667000"/>
            <a:ext cx="4572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2895600"/>
            <a:ext cx="4800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038600" y="3352800"/>
            <a:ext cx="388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3581400"/>
            <a:ext cx="16764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609013" y="2667000"/>
            <a:ext cx="0" cy="3733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467600" y="5943600"/>
            <a:ext cx="0" cy="457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324600" y="5410200"/>
            <a:ext cx="0" cy="60960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924800" y="3352800"/>
            <a:ext cx="0" cy="1371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15000" y="3581400"/>
            <a:ext cx="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343400" y="3810000"/>
            <a:ext cx="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257800" y="3124200"/>
            <a:ext cx="0" cy="3124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1905000"/>
            <a:ext cx="0" cy="3810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072188" y="4165600"/>
            <a:ext cx="633412" cy="1320800"/>
            <a:chOff x="3825" y="2624"/>
            <a:chExt cx="399" cy="832"/>
          </a:xfrm>
        </p:grpSpPr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825" y="2624"/>
              <a:ext cx="399" cy="832"/>
              <a:chOff x="3825" y="2624"/>
              <a:chExt cx="399" cy="832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3825" y="2624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3825" y="2832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4025" y="2936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0" cy="41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 flipV="1">
                <a:off x="3825" y="3144"/>
                <a:ext cx="200" cy="1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3825" y="3248"/>
                <a:ext cx="0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 flipV="1">
                <a:off x="3825" y="3248"/>
                <a:ext cx="399" cy="2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 rot="5400000">
              <a:off x="3883" y="2890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  ALU</a:t>
              </a:r>
            </a:p>
          </p:txBody>
        </p:sp>
      </p:grpSp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6376988" y="965200"/>
            <a:ext cx="485775" cy="1219200"/>
            <a:chOff x="4017" y="608"/>
            <a:chExt cx="306" cy="768"/>
          </a:xfrm>
        </p:grpSpPr>
        <p:grpSp>
          <p:nvGrpSpPr>
            <p:cNvPr id="10277" name="Group 37"/>
            <p:cNvGrpSpPr>
              <a:grpSpLocks/>
            </p:cNvGrpSpPr>
            <p:nvPr/>
          </p:nvGrpSpPr>
          <p:grpSpPr bwMode="auto">
            <a:xfrm>
              <a:off x="4017" y="608"/>
              <a:ext cx="288" cy="768"/>
              <a:chOff x="4017" y="608"/>
              <a:chExt cx="288" cy="768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4017" y="608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4017" y="800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4161" y="896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>
                <a:off x="4305" y="800"/>
                <a:ext cx="0" cy="38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 flipV="1">
                <a:off x="4017" y="1088"/>
                <a:ext cx="144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4017" y="118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 flipV="1">
                <a:off x="4017" y="1184"/>
                <a:ext cx="288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 rot="5400000">
              <a:off x="4020" y="88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52588" y="1117600"/>
            <a:ext cx="485775" cy="1219200"/>
            <a:chOff x="1041" y="704"/>
            <a:chExt cx="306" cy="768"/>
          </a:xfrm>
        </p:grpSpPr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041" y="704"/>
              <a:ext cx="288" cy="768"/>
              <a:chOff x="1041" y="704"/>
              <a:chExt cx="288" cy="768"/>
            </a:xfrm>
          </p:grpSpPr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41" y="704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1041" y="896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185" y="992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29" y="896"/>
                <a:ext cx="0" cy="384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V="1">
                <a:off x="1041" y="1184"/>
                <a:ext cx="144" cy="96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1041" y="1280"/>
                <a:ext cx="0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 flipV="1">
                <a:off x="1041" y="1280"/>
                <a:ext cx="288" cy="192"/>
              </a:xfrm>
              <a:prstGeom prst="line">
                <a:avLst/>
              </a:prstGeom>
              <a:noFill/>
              <a:ln w="50800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 rot="5400000">
              <a:off x="1044" y="983"/>
              <a:ext cx="393" cy="212"/>
            </a:xfrm>
            <a:prstGeom prst="rect">
              <a:avLst/>
            </a:prstGeom>
            <a:noFill/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sz="1600" b="1"/>
                <a:t>ADD</a:t>
              </a:r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315913" y="3786188"/>
            <a:ext cx="344487" cy="1217612"/>
          </a:xfrm>
          <a:prstGeom prst="rect">
            <a:avLst/>
          </a:prstGeom>
          <a:noFill/>
          <a:ln w="508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288925" y="4265613"/>
            <a:ext cx="455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PC</a:t>
            </a: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090613" y="4124325"/>
            <a:ext cx="1241425" cy="1201738"/>
          </a:xfrm>
          <a:prstGeom prst="rect">
            <a:avLst/>
          </a:prstGeom>
          <a:noFill/>
          <a:ln w="508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1066800" y="4267200"/>
            <a:ext cx="123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Instruction</a:t>
            </a:r>
          </a:p>
          <a:p>
            <a:pPr algn="ctr"/>
            <a:r>
              <a:rPr lang="en-US" sz="1600" b="1"/>
              <a:t>Memory</a:t>
            </a: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721100" y="41148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810000" y="4392613"/>
            <a:ext cx="1071563" cy="33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Registers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2997200" y="45974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955925" y="4670425"/>
            <a:ext cx="352425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226300" y="4724400"/>
            <a:ext cx="1298575" cy="1187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7372349" y="4849813"/>
            <a:ext cx="1033464" cy="58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Data</a:t>
            </a:r>
          </a:p>
          <a:p>
            <a:r>
              <a:rPr lang="en-US" sz="1600" b="1" dirty="0"/>
              <a:t>Memory</a:t>
            </a:r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4521200" y="55880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556125" y="5661025"/>
            <a:ext cx="520700" cy="5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Sign</a:t>
            </a:r>
          </a:p>
          <a:p>
            <a:r>
              <a:rPr lang="en-US" b="1"/>
              <a:t> Ext</a:t>
            </a: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V="1">
            <a:off x="762000" y="1219200"/>
            <a:ext cx="0" cy="32766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762000" y="1219200"/>
            <a:ext cx="9144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1371600" y="2209800"/>
            <a:ext cx="304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1050925" y="1965325"/>
            <a:ext cx="336550" cy="46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362200" y="4724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2438400" y="609600"/>
            <a:ext cx="0" cy="411480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2971800"/>
            <a:ext cx="0" cy="1752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590800" y="42672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590800" y="4495800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819400" y="4495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819400" y="4953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5257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6019800"/>
            <a:ext cx="190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5588000" y="48260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546725" y="4899025"/>
            <a:ext cx="352425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V="1">
            <a:off x="5334000" y="19812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5334000" y="54864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029200" y="43434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867400" y="52578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643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3685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6921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2520950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>
            <a:off x="25209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1" name="Oval 91"/>
          <p:cNvSpPr>
            <a:spLocks noChangeArrowheads="1"/>
          </p:cNvSpPr>
          <p:nvPr/>
        </p:nvSpPr>
        <p:spPr bwMode="auto">
          <a:xfrm>
            <a:off x="2520950" y="4197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2" name="Oval 92"/>
          <p:cNvSpPr>
            <a:spLocks noChangeArrowheads="1"/>
          </p:cNvSpPr>
          <p:nvPr/>
        </p:nvSpPr>
        <p:spPr bwMode="auto">
          <a:xfrm>
            <a:off x="4578350" y="1073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>
            <a:off x="5264150" y="5416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>
            <a:off x="2520950" y="5187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>
            <a:off x="2749550" y="4425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5181600" y="5029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5181600" y="5791200"/>
            <a:ext cx="2057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8" name="Oval 98"/>
          <p:cNvSpPr>
            <a:spLocks noChangeArrowheads="1"/>
          </p:cNvSpPr>
          <p:nvPr/>
        </p:nvSpPr>
        <p:spPr bwMode="auto">
          <a:xfrm>
            <a:off x="8755063" y="5435600"/>
            <a:ext cx="254000" cy="863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8713788" y="5508625"/>
            <a:ext cx="352425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6705600" y="4876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6934200" y="4876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6934200" y="52578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6934200" y="6096000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8534400" y="57150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8991600" y="58674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9067800" y="58674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>
            <a:off x="3810000" y="6705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 flipV="1">
            <a:off x="3810000" y="53340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" name="Oval 109"/>
          <p:cNvSpPr>
            <a:spLocks noChangeArrowheads="1"/>
          </p:cNvSpPr>
          <p:nvPr/>
        </p:nvSpPr>
        <p:spPr bwMode="auto">
          <a:xfrm>
            <a:off x="5588000" y="1625600"/>
            <a:ext cx="482600" cy="71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" name="Rectangle 110"/>
          <p:cNvSpPr>
            <a:spLocks noChangeArrowheads="1"/>
          </p:cNvSpPr>
          <p:nvPr/>
        </p:nvSpPr>
        <p:spPr bwMode="auto">
          <a:xfrm>
            <a:off x="5546725" y="1622425"/>
            <a:ext cx="544513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5334000" y="1981200"/>
            <a:ext cx="228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6096000" y="1981200"/>
            <a:ext cx="3048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" name="Line 113"/>
          <p:cNvSpPr>
            <a:spLocks noChangeShapeType="1"/>
          </p:cNvSpPr>
          <p:nvPr/>
        </p:nvSpPr>
        <p:spPr bwMode="auto">
          <a:xfrm>
            <a:off x="2133600" y="1752600"/>
            <a:ext cx="2209800" cy="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54" name="Line 114"/>
          <p:cNvSpPr>
            <a:spLocks noChangeShapeType="1"/>
          </p:cNvSpPr>
          <p:nvPr/>
        </p:nvSpPr>
        <p:spPr bwMode="auto">
          <a:xfrm flipV="1">
            <a:off x="4648200" y="8382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5" name="Line 115"/>
          <p:cNvSpPr>
            <a:spLocks noChangeShapeType="1"/>
          </p:cNvSpPr>
          <p:nvPr/>
        </p:nvSpPr>
        <p:spPr bwMode="auto">
          <a:xfrm>
            <a:off x="4648200" y="1143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6" name="Line 116"/>
          <p:cNvSpPr>
            <a:spLocks noChangeShapeType="1"/>
          </p:cNvSpPr>
          <p:nvPr/>
        </p:nvSpPr>
        <p:spPr bwMode="auto">
          <a:xfrm>
            <a:off x="4648200" y="8382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7" name="Oval 117"/>
          <p:cNvSpPr>
            <a:spLocks noChangeArrowheads="1"/>
          </p:cNvSpPr>
          <p:nvPr/>
        </p:nvSpPr>
        <p:spPr bwMode="auto">
          <a:xfrm>
            <a:off x="8255000" y="330200"/>
            <a:ext cx="406400" cy="1092200"/>
          </a:xfrm>
          <a:prstGeom prst="ellipse">
            <a:avLst/>
          </a:prstGeom>
          <a:noFill/>
          <a:ln w="508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8" name="Rectangle 118"/>
          <p:cNvSpPr>
            <a:spLocks noChangeArrowheads="1"/>
          </p:cNvSpPr>
          <p:nvPr/>
        </p:nvSpPr>
        <p:spPr bwMode="auto">
          <a:xfrm>
            <a:off x="8289925" y="479425"/>
            <a:ext cx="352425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59" name="Oval 119"/>
          <p:cNvSpPr>
            <a:spLocks noChangeArrowheads="1"/>
          </p:cNvSpPr>
          <p:nvPr/>
        </p:nvSpPr>
        <p:spPr bwMode="auto">
          <a:xfrm>
            <a:off x="7264400" y="787400"/>
            <a:ext cx="406400" cy="1092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0" name="Rectangle 120"/>
          <p:cNvSpPr>
            <a:spLocks noChangeArrowheads="1"/>
          </p:cNvSpPr>
          <p:nvPr/>
        </p:nvSpPr>
        <p:spPr bwMode="auto">
          <a:xfrm>
            <a:off x="7299325" y="936625"/>
            <a:ext cx="352425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M</a:t>
            </a:r>
          </a:p>
          <a:p>
            <a:r>
              <a:rPr lang="en-US" b="1"/>
              <a:t>U</a:t>
            </a:r>
          </a:p>
          <a:p>
            <a:r>
              <a:rPr lang="en-US" b="1"/>
              <a:t>X</a:t>
            </a: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6934200" y="8382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6934200" y="1219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6858000" y="16002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7696200" y="12192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6864350" y="48069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8686800" y="8382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 flipV="1">
            <a:off x="8915400" y="152400"/>
            <a:ext cx="0" cy="6858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76200" y="152400"/>
            <a:ext cx="88392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76200" y="152400"/>
            <a:ext cx="0" cy="426720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76200" y="4419600"/>
            <a:ext cx="228600" cy="0"/>
          </a:xfrm>
          <a:prstGeom prst="line">
            <a:avLst/>
          </a:prstGeom>
          <a:noFill/>
          <a:ln w="5080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2" name="Oval 132"/>
          <p:cNvSpPr>
            <a:spLocks noChangeArrowheads="1"/>
          </p:cNvSpPr>
          <p:nvPr/>
        </p:nvSpPr>
        <p:spPr bwMode="auto">
          <a:xfrm>
            <a:off x="3683000" y="254000"/>
            <a:ext cx="482600" cy="711200"/>
          </a:xfrm>
          <a:prstGeom prst="ellipse">
            <a:avLst/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3" name="Rectangle 133"/>
          <p:cNvSpPr>
            <a:spLocks noChangeArrowheads="1"/>
          </p:cNvSpPr>
          <p:nvPr/>
        </p:nvSpPr>
        <p:spPr bwMode="auto">
          <a:xfrm>
            <a:off x="3641725" y="250825"/>
            <a:ext cx="544513" cy="7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Shft</a:t>
            </a:r>
          </a:p>
          <a:p>
            <a:r>
              <a:rPr lang="en-US" b="1"/>
              <a:t> Left</a:t>
            </a:r>
          </a:p>
          <a:p>
            <a:r>
              <a:rPr lang="en-US" b="1"/>
              <a:t>   2</a:t>
            </a:r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2438400" y="609600"/>
            <a:ext cx="12192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 flipV="1">
            <a:off x="4343400" y="609600"/>
            <a:ext cx="0" cy="1143000"/>
          </a:xfrm>
          <a:prstGeom prst="line">
            <a:avLst/>
          </a:prstGeom>
          <a:noFill/>
          <a:ln w="508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191000" y="609600"/>
            <a:ext cx="152400" cy="0"/>
          </a:xfrm>
          <a:prstGeom prst="line">
            <a:avLst/>
          </a:prstGeom>
          <a:noFill/>
          <a:ln w="50800">
            <a:solidFill>
              <a:srgbClr val="66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8" name="Oval 138"/>
          <p:cNvSpPr>
            <a:spLocks noChangeArrowheads="1"/>
          </p:cNvSpPr>
          <p:nvPr/>
        </p:nvSpPr>
        <p:spPr bwMode="auto">
          <a:xfrm>
            <a:off x="4273550" y="16827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9" name="Oval 139"/>
          <p:cNvSpPr>
            <a:spLocks noChangeArrowheads="1"/>
          </p:cNvSpPr>
          <p:nvPr/>
        </p:nvSpPr>
        <p:spPr bwMode="auto">
          <a:xfrm>
            <a:off x="5111750" y="4959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6705600" y="4648200"/>
            <a:ext cx="22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 flipV="1">
            <a:off x="6934200" y="40386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6918325" y="4137025"/>
            <a:ext cx="549275" cy="30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/>
              <a:t>Zero</a:t>
            </a:r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3962400" y="60198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3962400" y="64008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2590800" y="2971800"/>
            <a:ext cx="8382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8" name="Oval 148"/>
          <p:cNvSpPr>
            <a:spLocks noChangeArrowheads="1"/>
          </p:cNvSpPr>
          <p:nvPr/>
        </p:nvSpPr>
        <p:spPr bwMode="auto">
          <a:xfrm>
            <a:off x="5645150" y="6026150"/>
            <a:ext cx="1206500" cy="5969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5927725" y="6096000"/>
            <a:ext cx="776289" cy="52386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ALU</a:t>
            </a:r>
          </a:p>
          <a:p>
            <a:r>
              <a:rPr lang="en-US" b="1" dirty="0"/>
              <a:t>CTRL</a:t>
            </a:r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2651125" y="2713038"/>
            <a:ext cx="5397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31-26</a:t>
            </a:r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2651125" y="4008438"/>
            <a:ext cx="5397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25-21</a:t>
            </a: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803525" y="4237038"/>
            <a:ext cx="5397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20-16</a:t>
            </a:r>
          </a:p>
        </p:txBody>
      </p:sp>
      <p:sp>
        <p:nvSpPr>
          <p:cNvPr id="10393" name="Rectangle 153"/>
          <p:cNvSpPr>
            <a:spLocks noChangeArrowheads="1"/>
          </p:cNvSpPr>
          <p:nvPr/>
        </p:nvSpPr>
        <p:spPr bwMode="auto">
          <a:xfrm>
            <a:off x="2574925" y="5380038"/>
            <a:ext cx="5397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15-11</a:t>
            </a:r>
          </a:p>
        </p:txBody>
      </p:sp>
      <p:sp>
        <p:nvSpPr>
          <p:cNvPr id="10394" name="Rectangle 154"/>
          <p:cNvSpPr>
            <a:spLocks noChangeArrowheads="1"/>
          </p:cNvSpPr>
          <p:nvPr/>
        </p:nvSpPr>
        <p:spPr bwMode="auto">
          <a:xfrm>
            <a:off x="2727325" y="5761038"/>
            <a:ext cx="4635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15-0</a:t>
            </a:r>
          </a:p>
        </p:txBody>
      </p:sp>
      <p:sp>
        <p:nvSpPr>
          <p:cNvPr id="10395" name="Rectangle 155"/>
          <p:cNvSpPr>
            <a:spLocks noChangeArrowheads="1"/>
          </p:cNvSpPr>
          <p:nvPr/>
        </p:nvSpPr>
        <p:spPr bwMode="auto">
          <a:xfrm>
            <a:off x="4022725" y="6370638"/>
            <a:ext cx="3873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5-0</a:t>
            </a:r>
          </a:p>
        </p:txBody>
      </p:sp>
      <p:sp>
        <p:nvSpPr>
          <p:cNvPr id="10396" name="Rectangle 156"/>
          <p:cNvSpPr>
            <a:spLocks noChangeArrowheads="1"/>
          </p:cNvSpPr>
          <p:nvPr/>
        </p:nvSpPr>
        <p:spPr bwMode="auto">
          <a:xfrm>
            <a:off x="3794125" y="1112838"/>
            <a:ext cx="5397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31-28</a:t>
            </a:r>
          </a:p>
        </p:txBody>
      </p:sp>
      <p:sp>
        <p:nvSpPr>
          <p:cNvPr id="10397" name="Rectangle 157"/>
          <p:cNvSpPr>
            <a:spLocks noChangeArrowheads="1"/>
          </p:cNvSpPr>
          <p:nvPr/>
        </p:nvSpPr>
        <p:spPr bwMode="auto">
          <a:xfrm>
            <a:off x="2574925" y="350838"/>
            <a:ext cx="463550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25-0</a:t>
            </a:r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3886200" y="20574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3962400" y="2209800"/>
            <a:ext cx="10668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3962400" y="3810000"/>
            <a:ext cx="381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4267200" y="1905000"/>
            <a:ext cx="0" cy="152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 flipH="1">
            <a:off x="2514600" y="1905000"/>
            <a:ext cx="17526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 flipV="1">
            <a:off x="3124200" y="5486400"/>
            <a:ext cx="0" cy="228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5029200" y="228600"/>
            <a:ext cx="3429000" cy="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8458200" y="228600"/>
            <a:ext cx="0" cy="762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 flipV="1">
            <a:off x="6934200" y="22098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7086600" y="2135188"/>
            <a:ext cx="306388" cy="304800"/>
            <a:chOff x="4464" y="1345"/>
            <a:chExt cx="193" cy="192"/>
          </a:xfrm>
          <a:solidFill>
            <a:srgbClr val="FFFF00"/>
          </a:solidFill>
        </p:grpSpPr>
        <p:sp>
          <p:nvSpPr>
            <p:cNvPr id="10408" name="Arc 168"/>
            <p:cNvSpPr>
              <a:spLocks/>
            </p:cNvSpPr>
            <p:nvPr/>
          </p:nvSpPr>
          <p:spPr bwMode="auto">
            <a:xfrm>
              <a:off x="4581" y="1345"/>
              <a:ext cx="76" cy="98"/>
            </a:xfrm>
            <a:custGeom>
              <a:avLst/>
              <a:gdLst>
                <a:gd name="G0" fmla="+- 286 0 0"/>
                <a:gd name="G1" fmla="+- 21600 0 0"/>
                <a:gd name="G2" fmla="+- 21600 0 0"/>
                <a:gd name="T0" fmla="*/ 0 w 21886"/>
                <a:gd name="T1" fmla="*/ 2 h 21600"/>
                <a:gd name="T2" fmla="*/ 21886 w 21886"/>
                <a:gd name="T3" fmla="*/ 21600 h 21600"/>
                <a:gd name="T4" fmla="*/ 286 w 218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6" h="21600" fill="none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</a:path>
                <a:path w="21886" h="21600" stroke="0" extrusionOk="0">
                  <a:moveTo>
                    <a:pt x="-1" y="1"/>
                  </a:moveTo>
                  <a:cubicBezTo>
                    <a:pt x="95" y="0"/>
                    <a:pt x="190" y="-1"/>
                    <a:pt x="286" y="-1"/>
                  </a:cubicBezTo>
                  <a:cubicBezTo>
                    <a:pt x="12215" y="-1"/>
                    <a:pt x="21886" y="9670"/>
                    <a:pt x="21886" y="21600"/>
                  </a:cubicBezTo>
                  <a:lnTo>
                    <a:pt x="286" y="2160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9" name="Arc 169"/>
            <p:cNvSpPr>
              <a:spLocks/>
            </p:cNvSpPr>
            <p:nvPr/>
          </p:nvSpPr>
          <p:spPr bwMode="auto">
            <a:xfrm>
              <a:off x="4580" y="1437"/>
              <a:ext cx="77" cy="100"/>
            </a:xfrm>
            <a:custGeom>
              <a:avLst/>
              <a:gdLst>
                <a:gd name="G0" fmla="+- 287 0 0"/>
                <a:gd name="G1" fmla="+- 220 0 0"/>
                <a:gd name="G2" fmla="+- 21600 0 0"/>
                <a:gd name="T0" fmla="*/ 21885 w 21887"/>
                <a:gd name="T1" fmla="*/ 0 h 21820"/>
                <a:gd name="T2" fmla="*/ 0 w 21887"/>
                <a:gd name="T3" fmla="*/ 21818 h 21820"/>
                <a:gd name="T4" fmla="*/ 287 w 21887"/>
                <a:gd name="T5" fmla="*/ 220 h 2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87" h="21820" fill="none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</a:path>
                <a:path w="21887" h="21820" stroke="0" extrusionOk="0">
                  <a:moveTo>
                    <a:pt x="21885" y="-1"/>
                  </a:moveTo>
                  <a:cubicBezTo>
                    <a:pt x="21886" y="73"/>
                    <a:pt x="21887" y="146"/>
                    <a:pt x="21887" y="220"/>
                  </a:cubicBezTo>
                  <a:cubicBezTo>
                    <a:pt x="21887" y="12149"/>
                    <a:pt x="12216" y="21820"/>
                    <a:pt x="287" y="21820"/>
                  </a:cubicBezTo>
                  <a:cubicBezTo>
                    <a:pt x="191" y="21819"/>
                    <a:pt x="95" y="21819"/>
                    <a:pt x="-1" y="21818"/>
                  </a:cubicBezTo>
                  <a:lnTo>
                    <a:pt x="287" y="220"/>
                  </a:lnTo>
                  <a:close/>
                </a:path>
              </a:pathLst>
            </a:custGeom>
            <a:grp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0" name="Line 170"/>
            <p:cNvSpPr>
              <a:spLocks noChangeShapeType="1"/>
            </p:cNvSpPr>
            <p:nvPr/>
          </p:nvSpPr>
          <p:spPr bwMode="auto">
            <a:xfrm flipH="1">
              <a:off x="4464" y="1345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1" name="Line 171"/>
            <p:cNvSpPr>
              <a:spLocks noChangeShapeType="1"/>
            </p:cNvSpPr>
            <p:nvPr/>
          </p:nvSpPr>
          <p:spPr bwMode="auto">
            <a:xfrm>
              <a:off x="4464" y="1345"/>
              <a:ext cx="0" cy="191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2" name="Line 172"/>
            <p:cNvSpPr>
              <a:spLocks noChangeShapeType="1"/>
            </p:cNvSpPr>
            <p:nvPr/>
          </p:nvSpPr>
          <p:spPr bwMode="auto">
            <a:xfrm flipH="1">
              <a:off x="4464" y="1536"/>
              <a:ext cx="116" cy="0"/>
            </a:xfrm>
            <a:prstGeom prst="line">
              <a:avLst/>
            </a:prstGeom>
            <a:grpFill/>
            <a:ln w="508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14" name="Line 174"/>
          <p:cNvSpPr>
            <a:spLocks noChangeShapeType="1"/>
          </p:cNvSpPr>
          <p:nvPr/>
        </p:nvSpPr>
        <p:spPr bwMode="auto">
          <a:xfrm>
            <a:off x="6934200" y="2209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5" name="Line 175"/>
          <p:cNvSpPr>
            <a:spLocks noChangeShapeType="1"/>
          </p:cNvSpPr>
          <p:nvPr/>
        </p:nvSpPr>
        <p:spPr bwMode="auto">
          <a:xfrm flipH="1">
            <a:off x="7391400" y="2286000"/>
            <a:ext cx="762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6" name="Line 176"/>
          <p:cNvSpPr>
            <a:spLocks noChangeShapeType="1"/>
          </p:cNvSpPr>
          <p:nvPr/>
        </p:nvSpPr>
        <p:spPr bwMode="auto">
          <a:xfrm flipH="1">
            <a:off x="7467600" y="6400800"/>
            <a:ext cx="11430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7" name="Line 177"/>
          <p:cNvSpPr>
            <a:spLocks noChangeShapeType="1"/>
          </p:cNvSpPr>
          <p:nvPr/>
        </p:nvSpPr>
        <p:spPr bwMode="auto">
          <a:xfrm>
            <a:off x="8839200" y="2895600"/>
            <a:ext cx="0" cy="25146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7985125" y="350838"/>
            <a:ext cx="260350" cy="83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2803525" y="4694238"/>
            <a:ext cx="260350" cy="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5394325" y="4846638"/>
            <a:ext cx="260350" cy="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7070725" y="960438"/>
            <a:ext cx="260350" cy="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0</a:t>
            </a:r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8518525" y="5456238"/>
            <a:ext cx="260350" cy="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1</a:t>
            </a:r>
          </a:p>
          <a:p>
            <a:endParaRPr lang="en-US" sz="1200" b="1"/>
          </a:p>
          <a:p>
            <a:r>
              <a:rPr lang="en-US" sz="1200" b="1"/>
              <a:t>0</a:t>
            </a:r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4251325" y="1874838"/>
            <a:ext cx="303213" cy="212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</a:t>
            </a:r>
          </a:p>
          <a:p>
            <a:r>
              <a:rPr lang="en-US" sz="1200" b="1"/>
              <a:t>B</a:t>
            </a:r>
          </a:p>
          <a:p>
            <a:r>
              <a:rPr lang="en-US" sz="1200" b="1"/>
              <a:t>C</a:t>
            </a:r>
          </a:p>
          <a:p>
            <a:endParaRPr lang="en-US" sz="1200" b="1"/>
          </a:p>
          <a:p>
            <a:r>
              <a:rPr lang="en-US" sz="1200" b="1"/>
              <a:t>D</a:t>
            </a:r>
          </a:p>
          <a:p>
            <a:r>
              <a:rPr lang="en-US" sz="1200" b="1"/>
              <a:t>E</a:t>
            </a:r>
          </a:p>
          <a:p>
            <a:r>
              <a:rPr lang="en-US" sz="1200" b="1"/>
              <a:t>F</a:t>
            </a:r>
          </a:p>
          <a:p>
            <a:endParaRPr lang="en-US" sz="1200" b="1"/>
          </a:p>
          <a:p>
            <a:r>
              <a:rPr lang="en-US" sz="1200" b="1"/>
              <a:t>G</a:t>
            </a:r>
          </a:p>
          <a:p>
            <a:r>
              <a:rPr lang="en-US" sz="1200" b="1"/>
              <a:t>H</a:t>
            </a:r>
          </a:p>
          <a:p>
            <a:r>
              <a:rPr lang="en-US" sz="1200" b="1"/>
              <a:t>I</a:t>
            </a:r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7604125" y="4465638"/>
            <a:ext cx="857250" cy="46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Read</a:t>
            </a:r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7375525" y="5684838"/>
            <a:ext cx="892175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Mem Write</a:t>
            </a:r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4022725" y="4084638"/>
            <a:ext cx="569913" cy="2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prstTxWarp prst="textNoShape">
              <a:avLst/>
            </a:prstTxWarp>
            <a:spAutoFit/>
          </a:bodyPr>
          <a:lstStyle/>
          <a:p>
            <a:r>
              <a:rPr lang="en-US" sz="1200"/>
              <a:t> Write</a:t>
            </a:r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4343400" y="609600"/>
            <a:ext cx="3962400" cy="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52400" y="6019800"/>
            <a:ext cx="4572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Jump Instruction Path</a:t>
            </a:r>
          </a:p>
          <a:p>
            <a:pPr>
              <a:spcBef>
                <a:spcPct val="50000"/>
              </a:spcBef>
            </a:pPr>
            <a:r>
              <a:rPr lang="en-US" dirty="0"/>
              <a:t>e.g.,    j </a:t>
            </a:r>
            <a:r>
              <a:rPr lang="en-US" dirty="0" err="1">
                <a:solidFill>
                  <a:srgbClr val="33CCCC"/>
                </a:solidFill>
              </a:rPr>
              <a:t>addr</a:t>
            </a:r>
            <a:endParaRPr lang="en-US" dirty="0"/>
          </a:p>
        </p:txBody>
      </p:sp>
      <p:sp>
        <p:nvSpPr>
          <p:cNvPr id="190" name="Line 70"/>
          <p:cNvSpPr>
            <a:spLocks noChangeShapeType="1"/>
          </p:cNvSpPr>
          <p:nvPr/>
        </p:nvSpPr>
        <p:spPr bwMode="auto">
          <a:xfrm>
            <a:off x="2590800" y="4724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113"/>
          <p:cNvSpPr>
            <a:spLocks noChangeShapeType="1"/>
          </p:cNvSpPr>
          <p:nvPr/>
        </p:nvSpPr>
        <p:spPr bwMode="auto">
          <a:xfrm>
            <a:off x="4343400" y="17526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435350" y="1987550"/>
            <a:ext cx="673100" cy="1968500"/>
            <a:chOff x="3435350" y="1987550"/>
            <a:chExt cx="673100" cy="1968500"/>
          </a:xfrm>
        </p:grpSpPr>
        <p:sp>
          <p:nvSpPr>
            <p:cNvPr id="10385" name="Oval 145"/>
            <p:cNvSpPr>
              <a:spLocks noChangeArrowheads="1"/>
            </p:cNvSpPr>
            <p:nvPr/>
          </p:nvSpPr>
          <p:spPr bwMode="auto">
            <a:xfrm>
              <a:off x="3435350" y="1987550"/>
              <a:ext cx="673100" cy="1968500"/>
            </a:xfrm>
            <a:prstGeom prst="ellipse">
              <a:avLst/>
            </a:prstGeom>
            <a:solidFill>
              <a:srgbClr val="33CC33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7" name="Rectangle 147"/>
            <p:cNvSpPr>
              <a:spLocks noChangeArrowheads="1"/>
            </p:cNvSpPr>
            <p:nvPr/>
          </p:nvSpPr>
          <p:spPr bwMode="auto">
            <a:xfrm>
              <a:off x="3641725" y="2155825"/>
              <a:ext cx="322263" cy="15811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prstTxWarp prst="textNoShape">
                <a:avLst/>
              </a:prstTxWarp>
              <a:spAutoFit/>
            </a:bodyPr>
            <a:lstStyle/>
            <a:p>
              <a:r>
                <a:rPr lang="en-US" b="1" dirty="0"/>
                <a:t>C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N</a:t>
              </a:r>
            </a:p>
            <a:p>
              <a:r>
                <a:rPr lang="en-US" b="1" dirty="0"/>
                <a:t>T</a:t>
              </a:r>
            </a:p>
            <a:p>
              <a:r>
                <a:rPr lang="en-US" b="1" dirty="0"/>
                <a:t>R</a:t>
              </a:r>
            </a:p>
            <a:p>
              <a:r>
                <a:rPr lang="en-US" b="1" dirty="0"/>
                <a:t>O</a:t>
              </a:r>
            </a:p>
            <a:p>
              <a:r>
                <a:rPr lang="en-US" b="1" dirty="0"/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2821221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untitled 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titled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6967</TotalTime>
  <Words>564</Words>
  <Application>Microsoft Macintosh PowerPoint</Application>
  <PresentationFormat>On-screen Show (4:3)</PresentationFormat>
  <Paragraphs>496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untitled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 Nevison</dc:creator>
  <cp:lastModifiedBy>Alyce Brady</cp:lastModifiedBy>
  <cp:revision>54</cp:revision>
  <cp:lastPrinted>2018-06-28T21:08:15Z</cp:lastPrinted>
  <dcterms:created xsi:type="dcterms:W3CDTF">2014-06-04T13:19:40Z</dcterms:created>
  <dcterms:modified xsi:type="dcterms:W3CDTF">2021-02-11T16:41:13Z</dcterms:modified>
</cp:coreProperties>
</file>