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339" r:id="rId2"/>
    <p:sldId id="340" r:id="rId3"/>
    <p:sldId id="338" r:id="rId4"/>
    <p:sldId id="341" r:id="rId5"/>
    <p:sldId id="342" r:id="rId6"/>
    <p:sldId id="343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CC33"/>
    <a:srgbClr val="FFFF00"/>
    <a:srgbClr val="FF9933"/>
    <a:srgbClr val="8000FF"/>
    <a:srgbClr val="3333CC"/>
    <a:srgbClr val="66FFFF"/>
    <a:srgbClr val="990000"/>
    <a:srgbClr val="FF0066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76"/>
    <p:restoredTop sz="90941"/>
  </p:normalViewPr>
  <p:slideViewPr>
    <p:cSldViewPr>
      <p:cViewPr varScale="1">
        <p:scale>
          <a:sx n="112" d="100"/>
          <a:sy n="112" d="100"/>
        </p:scale>
        <p:origin x="5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0590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799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FC2439A-7916-AE48-A60C-EB06FA3D9C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728F6B-5917-DF46-87FC-1392C9C9EC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51D3AA-7F79-CA4B-911E-3AD4E7C984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6F14D03-F981-FA40-BCED-FD9FBC5338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1824E7-984B-144D-8A0A-AF765F53BF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11E94C-8A4B-704B-9319-66B71351FA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A5CA59-0033-CE41-8AA5-9BC8ACF978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EB537B-70F8-DD46-B924-DFB21A67E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8F90290-3E8B-8348-BE07-2693E5F11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7B2910-4BD5-B540-A5E5-8D5B37F569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337DECA-CCC9-C043-B6EF-9FF61C9C2C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501E7B38-C002-A14B-B5E0-ABF09D4F19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8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8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84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2971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7432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9718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8609012" y="2743200"/>
            <a:ext cx="1587" cy="3657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438400" y="5867400"/>
            <a:ext cx="76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438400" y="1905000"/>
            <a:ext cx="0" cy="396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14413" y="4124325"/>
            <a:ext cx="1241425" cy="120173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9906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dirty="0"/>
              <a:t>Instruction</a:t>
            </a:r>
          </a:p>
          <a:p>
            <a:pPr algn="ctr"/>
            <a:r>
              <a:rPr lang="en-US" sz="1600" b="1" dirty="0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3048000" y="4800600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M</a:t>
            </a:r>
          </a:p>
          <a:p>
            <a:r>
              <a:rPr lang="en-US" b="1" dirty="0"/>
              <a:t>U</a:t>
            </a:r>
          </a:p>
          <a:p>
            <a:r>
              <a:rPr lang="en-US" b="1" dirty="0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460875" y="5641975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495800" y="5715000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286000" y="47244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3622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312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7432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743200" y="4953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429000" y="51054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>
            <a:off x="2590800" y="6096000"/>
            <a:ext cx="190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0" name="Line 100"/>
          <p:cNvSpPr>
            <a:spLocks noChangeShapeType="1"/>
          </p:cNvSpPr>
          <p:nvPr/>
        </p:nvSpPr>
        <p:spPr bwMode="auto">
          <a:xfrm>
            <a:off x="6705600" y="48768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M</a:t>
            </a:r>
          </a:p>
          <a:p>
            <a:r>
              <a:rPr lang="en-US" b="1" dirty="0"/>
              <a:t>U</a:t>
            </a:r>
          </a:p>
          <a:p>
            <a:r>
              <a:rPr lang="en-US" b="1" dirty="0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76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76200"/>
            <a:ext cx="883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76200"/>
            <a:ext cx="0" cy="434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362200" y="609600"/>
            <a:ext cx="1295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8580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858000" y="4114800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Zero</a:t>
            </a:r>
          </a:p>
        </p:txBody>
      </p:sp>
      <p:sp>
        <p:nvSpPr>
          <p:cNvPr id="10383" name="Line 143"/>
          <p:cNvSpPr>
            <a:spLocks noChangeShapeType="1"/>
          </p:cNvSpPr>
          <p:nvPr/>
        </p:nvSpPr>
        <p:spPr bwMode="auto">
          <a:xfrm>
            <a:off x="3962400" y="60960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4" name="Line 144"/>
          <p:cNvSpPr>
            <a:spLocks noChangeShapeType="1"/>
          </p:cNvSpPr>
          <p:nvPr/>
        </p:nvSpPr>
        <p:spPr bwMode="auto">
          <a:xfrm>
            <a:off x="3962400" y="6477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5" name="Oval 145"/>
          <p:cNvSpPr>
            <a:spLocks noChangeArrowheads="1"/>
          </p:cNvSpPr>
          <p:nvPr/>
        </p:nvSpPr>
        <p:spPr bwMode="auto">
          <a:xfrm>
            <a:off x="3435350" y="1987550"/>
            <a:ext cx="673100" cy="19685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7" name="Rectangle 147"/>
          <p:cNvSpPr>
            <a:spLocks noChangeArrowheads="1"/>
          </p:cNvSpPr>
          <p:nvPr/>
        </p:nvSpPr>
        <p:spPr bwMode="auto">
          <a:xfrm>
            <a:off x="3641725" y="2155825"/>
            <a:ext cx="322263" cy="158115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C</a:t>
            </a:r>
          </a:p>
          <a:p>
            <a:r>
              <a:rPr lang="en-US" b="1"/>
              <a:t>O</a:t>
            </a:r>
          </a:p>
          <a:p>
            <a:r>
              <a:rPr lang="en-US" b="1"/>
              <a:t>N</a:t>
            </a:r>
          </a:p>
          <a:p>
            <a:r>
              <a:rPr lang="en-US" b="1"/>
              <a:t>T</a:t>
            </a:r>
          </a:p>
          <a:p>
            <a:r>
              <a:rPr lang="en-US" b="1"/>
              <a:t>R</a:t>
            </a:r>
          </a:p>
          <a:p>
            <a:r>
              <a:rPr lang="en-US" b="1"/>
              <a:t>O</a:t>
            </a:r>
          </a:p>
          <a:p>
            <a:r>
              <a:rPr lang="en-US" b="1"/>
              <a:t>L</a:t>
            </a:r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14600" y="5257800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8372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4468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438400" y="1905000"/>
            <a:ext cx="1828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200400" y="571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8580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10400" y="2133600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858000" y="2208212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15200" y="2286000"/>
            <a:ext cx="152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971800"/>
            <a:ext cx="0" cy="2438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743200" y="4648200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0</a:t>
            </a:r>
          </a:p>
          <a:p>
            <a:endParaRPr lang="en-US" sz="1200" b="1" dirty="0"/>
          </a:p>
          <a:p>
            <a:r>
              <a:rPr lang="en-US" sz="1200" b="1" dirty="0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5648" cy="212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A</a:t>
            </a:r>
          </a:p>
          <a:p>
            <a:r>
              <a:rPr lang="en-US" sz="1200" b="1" dirty="0"/>
              <a:t>B</a:t>
            </a:r>
          </a:p>
          <a:p>
            <a:r>
              <a:rPr lang="en-US" sz="1200" b="1" dirty="0"/>
              <a:t>C</a:t>
            </a:r>
          </a:p>
          <a:p>
            <a:endParaRPr lang="en-US" sz="1200" b="1" dirty="0"/>
          </a:p>
          <a:p>
            <a:r>
              <a:rPr lang="en-US" sz="1200" b="1" dirty="0"/>
              <a:t>D</a:t>
            </a:r>
          </a:p>
          <a:p>
            <a:r>
              <a:rPr lang="en-US" sz="1200" b="1" dirty="0"/>
              <a:t>E</a:t>
            </a:r>
          </a:p>
          <a:p>
            <a:r>
              <a:rPr lang="en-US" sz="1200" b="1" dirty="0"/>
              <a:t>F</a:t>
            </a:r>
          </a:p>
          <a:p>
            <a:r>
              <a:rPr lang="en-US" sz="1200" b="1" dirty="0"/>
              <a:t>G</a:t>
            </a:r>
          </a:p>
          <a:p>
            <a:endParaRPr lang="en-US" sz="800" b="1" dirty="0"/>
          </a:p>
          <a:p>
            <a:r>
              <a:rPr lang="en-US" sz="1200" b="1" dirty="0"/>
              <a:t>H</a:t>
            </a:r>
          </a:p>
          <a:p>
            <a:r>
              <a:rPr lang="en-US" sz="1200" b="1" dirty="0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Oval 119"/>
          <p:cNvSpPr>
            <a:spLocks noChangeArrowheads="1"/>
          </p:cNvSpPr>
          <p:nvPr/>
        </p:nvSpPr>
        <p:spPr bwMode="auto">
          <a:xfrm>
            <a:off x="2971800" y="46482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Oval 89"/>
          <p:cNvSpPr>
            <a:spLocks noChangeArrowheads="1"/>
          </p:cNvSpPr>
          <p:nvPr/>
        </p:nvSpPr>
        <p:spPr bwMode="auto">
          <a:xfrm flipH="1">
            <a:off x="2286000" y="4648200"/>
            <a:ext cx="158750" cy="1524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92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8000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solidFill>
                <a:srgbClr val="8000FF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 dirty="0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rgbClr val="8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1752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rgbClr val="33CC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rgbClr val="33CC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rgbClr val="8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152400" y="6074658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R-Type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add </a:t>
            </a:r>
            <a:r>
              <a:rPr lang="en-US" dirty="0">
                <a:solidFill>
                  <a:srgbClr val="9900CC"/>
                </a:solidFill>
              </a:rPr>
              <a:t>$t0</a:t>
            </a:r>
            <a:r>
              <a:rPr lang="en-US" dirty="0"/>
              <a:t>, </a:t>
            </a:r>
            <a:r>
              <a:rPr lang="en-US" dirty="0">
                <a:ln>
                  <a:solidFill>
                    <a:srgbClr val="33CCCC"/>
                  </a:solidFill>
                </a:ln>
                <a:solidFill>
                  <a:srgbClr val="66FFFF"/>
                </a:solidFill>
              </a:rPr>
              <a:t>$t1</a:t>
            </a:r>
            <a:r>
              <a:rPr lang="en-US" dirty="0"/>
              <a:t>, </a:t>
            </a:r>
            <a:r>
              <a:rPr lang="en-US" dirty="0">
                <a:solidFill>
                  <a:srgbClr val="FF0066"/>
                </a:solidFill>
              </a:rPr>
              <a:t>$t2</a:t>
            </a:r>
            <a:endParaRPr lang="en-US" dirty="0"/>
          </a:p>
        </p:txBody>
      </p:sp>
      <p:sp>
        <p:nvSpPr>
          <p:cNvPr id="189" name="Line 70"/>
          <p:cNvSpPr>
            <a:spLocks noChangeShapeType="1"/>
          </p:cNvSpPr>
          <p:nvPr/>
        </p:nvSpPr>
        <p:spPr bwMode="auto">
          <a:xfrm>
            <a:off x="2590800" y="4724400"/>
            <a:ext cx="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Line 100"/>
          <p:cNvSpPr>
            <a:spLocks noChangeShapeType="1"/>
          </p:cNvSpPr>
          <p:nvPr/>
        </p:nvSpPr>
        <p:spPr bwMode="auto">
          <a:xfrm>
            <a:off x="6705600" y="4876800"/>
            <a:ext cx="304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Line 102"/>
          <p:cNvSpPr>
            <a:spLocks noChangeShapeType="1"/>
          </p:cNvSpPr>
          <p:nvPr/>
        </p:nvSpPr>
        <p:spPr bwMode="auto">
          <a:xfrm>
            <a:off x="6934200" y="4876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3" name="Group 192"/>
          <p:cNvGrpSpPr/>
          <p:nvPr/>
        </p:nvGrpSpPr>
        <p:grpSpPr>
          <a:xfrm>
            <a:off x="3435350" y="1987550"/>
            <a:ext cx="673100" cy="1968500"/>
            <a:chOff x="3435350" y="1987550"/>
            <a:chExt cx="673100" cy="1968500"/>
          </a:xfrm>
        </p:grpSpPr>
        <p:sp>
          <p:nvSpPr>
            <p:cNvPr id="194" name="Oval 145"/>
            <p:cNvSpPr>
              <a:spLocks noChangeArrowheads="1"/>
            </p:cNvSpPr>
            <p:nvPr/>
          </p:nvSpPr>
          <p:spPr bwMode="auto">
            <a:xfrm>
              <a:off x="3435350" y="1987550"/>
              <a:ext cx="673100" cy="1968500"/>
            </a:xfrm>
            <a:prstGeom prst="ellipse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Rectangle 147"/>
            <p:cNvSpPr>
              <a:spLocks noChangeArrowheads="1"/>
            </p:cNvSpPr>
            <p:nvPr/>
          </p:nvSpPr>
          <p:spPr bwMode="auto">
            <a:xfrm>
              <a:off x="3641725" y="2155825"/>
              <a:ext cx="322263" cy="15811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b="1" dirty="0"/>
                <a:t>C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N</a:t>
              </a:r>
            </a:p>
            <a:p>
              <a:r>
                <a:rPr lang="en-US" b="1" dirty="0"/>
                <a:t>T</a:t>
              </a:r>
            </a:p>
            <a:p>
              <a:r>
                <a:rPr lang="en-US" b="1" dirty="0"/>
                <a:t>R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L</a:t>
              </a:r>
            </a:p>
          </p:txBody>
        </p:sp>
      </p:grpSp>
      <p:sp>
        <p:nvSpPr>
          <p:cNvPr id="192" name="Oval 78">
            <a:extLst>
              <a:ext uri="{FF2B5EF4-FFF2-40B4-BE49-F238E27FC236}">
                <a16:creationId xmlns:a16="http://schemas.microsoft.com/office/drawing/2014/main" id="{CA630077-B406-1546-9BDC-474D780AF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rgbClr val="FF0066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Line 143">
            <a:extLst>
              <a:ext uri="{FF2B5EF4-FFF2-40B4-BE49-F238E27FC236}">
                <a16:creationId xmlns:a16="http://schemas.microsoft.com/office/drawing/2014/main" id="{144E1746-1580-4F44-B366-08B4AFD3A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Line 144">
            <a:extLst>
              <a:ext uri="{FF2B5EF4-FFF2-40B4-BE49-F238E27FC236}">
                <a16:creationId xmlns:a16="http://schemas.microsoft.com/office/drawing/2014/main" id="{723024AF-6587-364D-AADB-4E86D5FF2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Line 84">
            <a:extLst>
              <a:ext uri="{FF2B5EF4-FFF2-40B4-BE49-F238E27FC236}">
                <a16:creationId xmlns:a16="http://schemas.microsoft.com/office/drawing/2014/main" id="{09D6B87A-7F81-704E-905C-0F3034D6F7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6035675"/>
            <a:ext cx="1365251" cy="635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Line 77">
            <a:extLst>
              <a:ext uri="{FF2B5EF4-FFF2-40B4-BE49-F238E27FC236}">
                <a16:creationId xmlns:a16="http://schemas.microsoft.com/office/drawing/2014/main" id="{AA5FA482-CDFD-994D-9678-C112E65F89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6525" y="6043295"/>
            <a:ext cx="539749" cy="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rgbClr val="8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3048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819400" y="44958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>
            <a:off x="2590800" y="6019800"/>
            <a:ext cx="19050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5486400"/>
            <a:ext cx="0" cy="53340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1524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0" name="Line 100"/>
          <p:cNvSpPr>
            <a:spLocks noChangeShapeType="1"/>
          </p:cNvSpPr>
          <p:nvPr/>
        </p:nvSpPr>
        <p:spPr bwMode="auto">
          <a:xfrm>
            <a:off x="6705600" y="4876800"/>
            <a:ext cx="533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3" name="Line 143"/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4" name="Line 144"/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no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no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1</a:t>
            </a:r>
          </a:p>
          <a:p>
            <a:endParaRPr lang="en-US" sz="1200" b="1" dirty="0"/>
          </a:p>
          <a:p>
            <a:r>
              <a:rPr lang="en-US" sz="1200" b="1" dirty="0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6019800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Store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</a:t>
            </a:r>
            <a:r>
              <a:rPr lang="en-US" dirty="0" err="1"/>
              <a:t>sw</a:t>
            </a:r>
            <a:r>
              <a:rPr lang="en-US" dirty="0"/>
              <a:t>  </a:t>
            </a:r>
            <a:r>
              <a:rPr lang="en-US" dirty="0">
                <a:solidFill>
                  <a:srgbClr val="9900CC"/>
                </a:solidFill>
              </a:rPr>
              <a:t>$t0</a:t>
            </a:r>
            <a:r>
              <a:rPr lang="en-US" dirty="0"/>
              <a:t>, </a:t>
            </a:r>
            <a:r>
              <a:rPr lang="en-US" dirty="0">
                <a:solidFill>
                  <a:srgbClr val="33CCCC"/>
                </a:solidFill>
              </a:rPr>
              <a:t>100</a:t>
            </a:r>
            <a:r>
              <a:rPr lang="en-US" dirty="0">
                <a:solidFill>
                  <a:srgbClr val="FF0066"/>
                </a:solidFill>
              </a:rPr>
              <a:t>($s0)</a:t>
            </a:r>
            <a:endParaRPr lang="en-US" dirty="0"/>
          </a:p>
        </p:txBody>
      </p:sp>
      <p:sp>
        <p:nvSpPr>
          <p:cNvPr id="188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350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Line 72"/>
          <p:cNvSpPr>
            <a:spLocks noChangeShapeType="1"/>
          </p:cNvSpPr>
          <p:nvPr/>
        </p:nvSpPr>
        <p:spPr bwMode="auto">
          <a:xfrm>
            <a:off x="2590800" y="4495800"/>
            <a:ext cx="304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0" name="Group 189"/>
          <p:cNvGrpSpPr/>
          <p:nvPr/>
        </p:nvGrpSpPr>
        <p:grpSpPr>
          <a:xfrm>
            <a:off x="3435350" y="1987550"/>
            <a:ext cx="673100" cy="1968500"/>
            <a:chOff x="3435350" y="1987550"/>
            <a:chExt cx="673100" cy="1968500"/>
          </a:xfrm>
        </p:grpSpPr>
        <p:sp>
          <p:nvSpPr>
            <p:cNvPr id="191" name="Oval 145"/>
            <p:cNvSpPr>
              <a:spLocks noChangeArrowheads="1"/>
            </p:cNvSpPr>
            <p:nvPr/>
          </p:nvSpPr>
          <p:spPr bwMode="auto">
            <a:xfrm>
              <a:off x="3435350" y="1987550"/>
              <a:ext cx="673100" cy="1968500"/>
            </a:xfrm>
            <a:prstGeom prst="ellipse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Rectangle 147"/>
            <p:cNvSpPr>
              <a:spLocks noChangeArrowheads="1"/>
            </p:cNvSpPr>
            <p:nvPr/>
          </p:nvSpPr>
          <p:spPr bwMode="auto">
            <a:xfrm>
              <a:off x="3641725" y="2155825"/>
              <a:ext cx="322263" cy="15811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b="1" dirty="0"/>
                <a:t>C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N</a:t>
              </a:r>
            </a:p>
            <a:p>
              <a:r>
                <a:rPr lang="en-US" b="1" dirty="0"/>
                <a:t>T</a:t>
              </a:r>
            </a:p>
            <a:p>
              <a:r>
                <a:rPr lang="en-US" b="1" dirty="0"/>
                <a:t>R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L</a:t>
              </a:r>
            </a:p>
          </p:txBody>
        </p:sp>
      </p:grpSp>
      <p:sp>
        <p:nvSpPr>
          <p:cNvPr id="193" name="Line 84"/>
          <p:cNvSpPr>
            <a:spLocks noChangeShapeType="1"/>
          </p:cNvSpPr>
          <p:nvPr/>
        </p:nvSpPr>
        <p:spPr bwMode="auto">
          <a:xfrm>
            <a:off x="5181600" y="50292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88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rgbClr val="8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3048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819400" y="4495800"/>
            <a:ext cx="91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>
            <a:off x="2590800" y="6019800"/>
            <a:ext cx="19050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5486400"/>
            <a:ext cx="0" cy="53340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rgbClr val="8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0" name="Line 100"/>
          <p:cNvSpPr>
            <a:spLocks noChangeShapeType="1"/>
          </p:cNvSpPr>
          <p:nvPr/>
        </p:nvSpPr>
        <p:spPr bwMode="auto">
          <a:xfrm>
            <a:off x="6705600" y="4876800"/>
            <a:ext cx="533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3" name="Line 143"/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4" name="Line 144"/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33CC33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33CC33"/>
          </a:soli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 dirty="0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no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no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2400" y="6019800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Load/Store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</a:t>
            </a:r>
            <a:r>
              <a:rPr lang="en-US" dirty="0" err="1"/>
              <a:t>lw</a:t>
            </a:r>
            <a:r>
              <a:rPr lang="en-US" dirty="0"/>
              <a:t>  </a:t>
            </a:r>
            <a:r>
              <a:rPr lang="en-US" dirty="0">
                <a:solidFill>
                  <a:srgbClr val="9900CC"/>
                </a:solidFill>
              </a:rPr>
              <a:t>$t0</a:t>
            </a:r>
            <a:r>
              <a:rPr lang="en-US" dirty="0"/>
              <a:t>, </a:t>
            </a:r>
            <a:r>
              <a:rPr lang="en-US" dirty="0">
                <a:solidFill>
                  <a:srgbClr val="33CCCC"/>
                </a:solidFill>
              </a:rPr>
              <a:t>100</a:t>
            </a:r>
            <a:r>
              <a:rPr lang="en-US" dirty="0">
                <a:solidFill>
                  <a:srgbClr val="FF0066"/>
                </a:solidFill>
              </a:rPr>
              <a:t>($s0)</a:t>
            </a:r>
            <a:endParaRPr lang="en-US" dirty="0"/>
          </a:p>
        </p:txBody>
      </p:sp>
      <p:sp>
        <p:nvSpPr>
          <p:cNvPr id="188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350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Line 72"/>
          <p:cNvSpPr>
            <a:spLocks noChangeShapeType="1"/>
          </p:cNvSpPr>
          <p:nvPr/>
        </p:nvSpPr>
        <p:spPr bwMode="auto">
          <a:xfrm>
            <a:off x="2590800" y="4495800"/>
            <a:ext cx="3048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0" name="Group 189"/>
          <p:cNvGrpSpPr/>
          <p:nvPr/>
        </p:nvGrpSpPr>
        <p:grpSpPr>
          <a:xfrm>
            <a:off x="3435350" y="1987550"/>
            <a:ext cx="673100" cy="1968500"/>
            <a:chOff x="3435350" y="1987550"/>
            <a:chExt cx="673100" cy="1968500"/>
          </a:xfrm>
        </p:grpSpPr>
        <p:sp>
          <p:nvSpPr>
            <p:cNvPr id="191" name="Oval 145"/>
            <p:cNvSpPr>
              <a:spLocks noChangeArrowheads="1"/>
            </p:cNvSpPr>
            <p:nvPr/>
          </p:nvSpPr>
          <p:spPr bwMode="auto">
            <a:xfrm>
              <a:off x="3435350" y="1987550"/>
              <a:ext cx="673100" cy="1968500"/>
            </a:xfrm>
            <a:prstGeom prst="ellipse">
              <a:avLst/>
            </a:prstGeom>
            <a:solidFill>
              <a:srgbClr val="33CC33"/>
            </a:solidFill>
            <a:ln w="12700">
              <a:solidFill>
                <a:srgbClr val="33CC33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Rectangle 147"/>
            <p:cNvSpPr>
              <a:spLocks noChangeArrowheads="1"/>
            </p:cNvSpPr>
            <p:nvPr/>
          </p:nvSpPr>
          <p:spPr bwMode="auto">
            <a:xfrm>
              <a:off x="3641725" y="2155825"/>
              <a:ext cx="322263" cy="15811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33CC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b="1" dirty="0"/>
                <a:t>C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N</a:t>
              </a:r>
            </a:p>
            <a:p>
              <a:r>
                <a:rPr lang="en-US" b="1" dirty="0"/>
                <a:t>T</a:t>
              </a:r>
            </a:p>
            <a:p>
              <a:r>
                <a:rPr lang="en-US" b="1" dirty="0"/>
                <a:t>R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9447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2590800" y="4724400"/>
            <a:ext cx="0" cy="129540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3333CC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solidFill>
                <a:srgbClr val="3333CC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95725" y="4392613"/>
            <a:ext cx="985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477125" y="4849813"/>
            <a:ext cx="9286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Data</a:t>
            </a:r>
          </a:p>
          <a:p>
            <a:r>
              <a:rPr lang="en-US" sz="1600" b="1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1752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>
            <a:off x="2590800" y="6019800"/>
            <a:ext cx="19050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rgbClr val="FF0066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rgbClr val="8000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0" name="Line 100"/>
          <p:cNvSpPr>
            <a:spLocks noChangeShapeType="1"/>
          </p:cNvSpPr>
          <p:nvPr/>
        </p:nvSpPr>
        <p:spPr bwMode="auto">
          <a:xfrm>
            <a:off x="6705600" y="48768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5146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1143000"/>
            <a:ext cx="0" cy="609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3" name="Line 143"/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4" name="Line 144"/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5" name="Oval 145"/>
          <p:cNvSpPr>
            <a:spLocks noChangeArrowheads="1"/>
          </p:cNvSpPr>
          <p:nvPr/>
        </p:nvSpPr>
        <p:spPr bwMode="auto">
          <a:xfrm>
            <a:off x="3435350" y="1987550"/>
            <a:ext cx="673100" cy="19685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7" name="Rectangle 147"/>
          <p:cNvSpPr>
            <a:spLocks noChangeArrowheads="1"/>
          </p:cNvSpPr>
          <p:nvPr/>
        </p:nvSpPr>
        <p:spPr bwMode="auto">
          <a:xfrm>
            <a:off x="3641725" y="2155825"/>
            <a:ext cx="322263" cy="1581150"/>
          </a:xfrm>
          <a:prstGeom prst="rect">
            <a:avLst/>
          </a:prstGeom>
          <a:solidFill>
            <a:srgbClr val="33CC33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C</a:t>
            </a:r>
          </a:p>
          <a:p>
            <a:r>
              <a:rPr lang="en-US" b="1" dirty="0"/>
              <a:t>O</a:t>
            </a:r>
          </a:p>
          <a:p>
            <a:r>
              <a:rPr lang="en-US" b="1" dirty="0"/>
              <a:t>N</a:t>
            </a:r>
          </a:p>
          <a:p>
            <a:r>
              <a:rPr lang="en-US" b="1" dirty="0"/>
              <a:t>T</a:t>
            </a:r>
          </a:p>
          <a:p>
            <a:r>
              <a:rPr lang="en-US" b="1" dirty="0"/>
              <a:t>R</a:t>
            </a:r>
          </a:p>
          <a:p>
            <a:r>
              <a:rPr lang="en-US" b="1" dirty="0"/>
              <a:t>O</a:t>
            </a:r>
          </a:p>
          <a:p>
            <a:r>
              <a:rPr lang="en-US" b="1" dirty="0"/>
              <a:t>L</a:t>
            </a:r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33CC33"/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677863" cy="517525"/>
          </a:xfrm>
          <a:prstGeom prst="rect">
            <a:avLst/>
          </a:prstGeom>
          <a:solidFill>
            <a:srgbClr val="33CC33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solidFill>
              <a:srgbClr val="33CC33"/>
            </a:solidFill>
            <a:ln w="50800" cap="rnd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solidFill>
              <a:srgbClr val="33CC33"/>
            </a:solidFill>
            <a:ln w="50800" cap="rnd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33CC33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Rectangle 188"/>
          <p:cNvSpPr/>
          <p:nvPr/>
        </p:nvSpPr>
        <p:spPr>
          <a:xfrm>
            <a:off x="152400" y="6019800"/>
            <a:ext cx="4572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Branch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</a:t>
            </a:r>
            <a:r>
              <a:rPr lang="en-US" dirty="0" err="1"/>
              <a:t>beq</a:t>
            </a:r>
            <a:r>
              <a:rPr lang="en-US" dirty="0"/>
              <a:t> </a:t>
            </a:r>
            <a:r>
              <a:rPr lang="en-US" dirty="0">
                <a:solidFill>
                  <a:srgbClr val="FF0066"/>
                </a:solidFill>
              </a:rPr>
              <a:t>$s0</a:t>
            </a:r>
            <a:r>
              <a:rPr lang="en-US" dirty="0"/>
              <a:t>, </a:t>
            </a:r>
            <a:r>
              <a:rPr lang="en-US" dirty="0">
                <a:solidFill>
                  <a:srgbClr val="9900CC"/>
                </a:solidFill>
              </a:rPr>
              <a:t>$zero</a:t>
            </a:r>
            <a:r>
              <a:rPr lang="en-US" dirty="0"/>
              <a:t>, </a:t>
            </a:r>
            <a:r>
              <a:rPr lang="en-US" dirty="0" err="1">
                <a:solidFill>
                  <a:srgbClr val="33CCCC"/>
                </a:solidFill>
              </a:rPr>
              <a:t>addr</a:t>
            </a:r>
            <a:endParaRPr lang="en-US" dirty="0"/>
          </a:p>
        </p:txBody>
      </p:sp>
      <p:sp>
        <p:nvSpPr>
          <p:cNvPr id="190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3048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467600" y="1905000"/>
            <a:ext cx="0" cy="381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 flipV="1">
            <a:off x="5029200" y="228600"/>
            <a:ext cx="0" cy="1981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038600" y="2362200"/>
            <a:ext cx="3048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038600" y="2667000"/>
            <a:ext cx="4572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038600" y="2895600"/>
            <a:ext cx="4800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038600" y="3352800"/>
            <a:ext cx="388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038600" y="3581400"/>
            <a:ext cx="16764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8609013" y="2667000"/>
            <a:ext cx="0" cy="3733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7467600" y="5943600"/>
            <a:ext cx="0" cy="457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6324600" y="5410200"/>
            <a:ext cx="0" cy="60960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7924800" y="3352800"/>
            <a:ext cx="0" cy="1371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715000" y="3581400"/>
            <a:ext cx="0" cy="1219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257800" y="3124200"/>
            <a:ext cx="0" cy="3124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2514600" y="5715000"/>
            <a:ext cx="609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2514600" y="1905000"/>
            <a:ext cx="0" cy="38100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268" name="Group 28"/>
          <p:cNvGrpSpPr>
            <a:grpSpLocks/>
          </p:cNvGrpSpPr>
          <p:nvPr/>
        </p:nvGrpSpPr>
        <p:grpSpPr bwMode="auto">
          <a:xfrm>
            <a:off x="6072188" y="4165600"/>
            <a:ext cx="633412" cy="1320800"/>
            <a:chOff x="3825" y="2624"/>
            <a:chExt cx="399" cy="832"/>
          </a:xfrm>
        </p:grpSpPr>
        <p:grpSp>
          <p:nvGrpSpPr>
            <p:cNvPr id="10266" name="Group 26"/>
            <p:cNvGrpSpPr>
              <a:grpSpLocks/>
            </p:cNvGrpSpPr>
            <p:nvPr/>
          </p:nvGrpSpPr>
          <p:grpSpPr bwMode="auto">
            <a:xfrm>
              <a:off x="3825" y="2624"/>
              <a:ext cx="399" cy="832"/>
              <a:chOff x="3825" y="2624"/>
              <a:chExt cx="399" cy="832"/>
            </a:xfrm>
          </p:grpSpPr>
          <p:sp>
            <p:nvSpPr>
              <p:cNvPr id="10258" name="Line 18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59" name="Line 19"/>
              <p:cNvSpPr>
                <a:spLocks noChangeShapeType="1"/>
              </p:cNvSpPr>
              <p:nvPr/>
            </p:nvSpPr>
            <p:spPr bwMode="auto">
              <a:xfrm>
                <a:off x="3825" y="2624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0" name="Line 20"/>
              <p:cNvSpPr>
                <a:spLocks noChangeShapeType="1"/>
              </p:cNvSpPr>
              <p:nvPr/>
            </p:nvSpPr>
            <p:spPr bwMode="auto">
              <a:xfrm>
                <a:off x="3825" y="2832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1" name="Line 21"/>
              <p:cNvSpPr>
                <a:spLocks noChangeShapeType="1"/>
              </p:cNvSpPr>
              <p:nvPr/>
            </p:nvSpPr>
            <p:spPr bwMode="auto">
              <a:xfrm>
                <a:off x="4025" y="2936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2" name="Line 22"/>
              <p:cNvSpPr>
                <a:spLocks noChangeShapeType="1"/>
              </p:cNvSpPr>
              <p:nvPr/>
            </p:nvSpPr>
            <p:spPr bwMode="auto">
              <a:xfrm>
                <a:off x="4224" y="2832"/>
                <a:ext cx="0" cy="41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3" name="Line 23"/>
              <p:cNvSpPr>
                <a:spLocks noChangeShapeType="1"/>
              </p:cNvSpPr>
              <p:nvPr/>
            </p:nvSpPr>
            <p:spPr bwMode="auto">
              <a:xfrm flipV="1">
                <a:off x="3825" y="3144"/>
                <a:ext cx="200" cy="10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>
                <a:off x="3825" y="3248"/>
                <a:ext cx="0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 flipV="1">
                <a:off x="3825" y="3248"/>
                <a:ext cx="399" cy="208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 rot="5400000">
              <a:off x="3883" y="2890"/>
              <a:ext cx="45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  ALU</a:t>
              </a:r>
            </a:p>
          </p:txBody>
        </p:sp>
      </p:grpSp>
      <p:grpSp>
        <p:nvGrpSpPr>
          <p:cNvPr id="10279" name="Group 39"/>
          <p:cNvGrpSpPr>
            <a:grpSpLocks/>
          </p:cNvGrpSpPr>
          <p:nvPr/>
        </p:nvGrpSpPr>
        <p:grpSpPr bwMode="auto">
          <a:xfrm>
            <a:off x="6376988" y="965200"/>
            <a:ext cx="485775" cy="1219200"/>
            <a:chOff x="4017" y="608"/>
            <a:chExt cx="306" cy="768"/>
          </a:xfrm>
        </p:grpSpPr>
        <p:grpSp>
          <p:nvGrpSpPr>
            <p:cNvPr id="10277" name="Group 37"/>
            <p:cNvGrpSpPr>
              <a:grpSpLocks/>
            </p:cNvGrpSpPr>
            <p:nvPr/>
          </p:nvGrpSpPr>
          <p:grpSpPr bwMode="auto">
            <a:xfrm>
              <a:off x="4017" y="608"/>
              <a:ext cx="288" cy="768"/>
              <a:chOff x="4017" y="608"/>
              <a:chExt cx="288" cy="768"/>
            </a:xfrm>
          </p:grpSpPr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0" name="Line 30"/>
              <p:cNvSpPr>
                <a:spLocks noChangeShapeType="1"/>
              </p:cNvSpPr>
              <p:nvPr/>
            </p:nvSpPr>
            <p:spPr bwMode="auto">
              <a:xfrm>
                <a:off x="4017" y="608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1" name="Line 31"/>
              <p:cNvSpPr>
                <a:spLocks noChangeShapeType="1"/>
              </p:cNvSpPr>
              <p:nvPr/>
            </p:nvSpPr>
            <p:spPr bwMode="auto">
              <a:xfrm>
                <a:off x="4017" y="800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2" name="Line 32"/>
              <p:cNvSpPr>
                <a:spLocks noChangeShapeType="1"/>
              </p:cNvSpPr>
              <p:nvPr/>
            </p:nvSpPr>
            <p:spPr bwMode="auto">
              <a:xfrm>
                <a:off x="4161" y="896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3" name="Line 33"/>
              <p:cNvSpPr>
                <a:spLocks noChangeShapeType="1"/>
              </p:cNvSpPr>
              <p:nvPr/>
            </p:nvSpPr>
            <p:spPr bwMode="auto">
              <a:xfrm>
                <a:off x="4305" y="800"/>
                <a:ext cx="0" cy="384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4" name="Line 34"/>
              <p:cNvSpPr>
                <a:spLocks noChangeShapeType="1"/>
              </p:cNvSpPr>
              <p:nvPr/>
            </p:nvSpPr>
            <p:spPr bwMode="auto">
              <a:xfrm flipV="1">
                <a:off x="4017" y="1088"/>
                <a:ext cx="144" cy="96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>
                <a:off x="4017" y="1184"/>
                <a:ext cx="0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76" name="Line 36"/>
              <p:cNvSpPr>
                <a:spLocks noChangeShapeType="1"/>
              </p:cNvSpPr>
              <p:nvPr/>
            </p:nvSpPr>
            <p:spPr bwMode="auto">
              <a:xfrm flipV="1">
                <a:off x="4017" y="1184"/>
                <a:ext cx="288" cy="192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 rot="5400000">
              <a:off x="4020" y="887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grpSp>
        <p:nvGrpSpPr>
          <p:cNvPr id="10290" name="Group 50"/>
          <p:cNvGrpSpPr>
            <a:grpSpLocks/>
          </p:cNvGrpSpPr>
          <p:nvPr/>
        </p:nvGrpSpPr>
        <p:grpSpPr bwMode="auto">
          <a:xfrm>
            <a:off x="1652588" y="1117600"/>
            <a:ext cx="485775" cy="1219200"/>
            <a:chOff x="1041" y="704"/>
            <a:chExt cx="306" cy="768"/>
          </a:xfrm>
        </p:grpSpPr>
        <p:grpSp>
          <p:nvGrpSpPr>
            <p:cNvPr id="10288" name="Group 48"/>
            <p:cNvGrpSpPr>
              <a:grpSpLocks/>
            </p:cNvGrpSpPr>
            <p:nvPr/>
          </p:nvGrpSpPr>
          <p:grpSpPr bwMode="auto">
            <a:xfrm>
              <a:off x="1041" y="704"/>
              <a:ext cx="288" cy="768"/>
              <a:chOff x="1041" y="704"/>
              <a:chExt cx="288" cy="768"/>
            </a:xfrm>
          </p:grpSpPr>
          <p:sp>
            <p:nvSpPr>
              <p:cNvPr id="10280" name="Line 40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1" name="Line 41"/>
              <p:cNvSpPr>
                <a:spLocks noChangeShapeType="1"/>
              </p:cNvSpPr>
              <p:nvPr/>
            </p:nvSpPr>
            <p:spPr bwMode="auto">
              <a:xfrm>
                <a:off x="1041" y="704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2" name="Line 42"/>
              <p:cNvSpPr>
                <a:spLocks noChangeShapeType="1"/>
              </p:cNvSpPr>
              <p:nvPr/>
            </p:nvSpPr>
            <p:spPr bwMode="auto">
              <a:xfrm>
                <a:off x="1041" y="896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3" name="Line 43"/>
              <p:cNvSpPr>
                <a:spLocks noChangeShapeType="1"/>
              </p:cNvSpPr>
              <p:nvPr/>
            </p:nvSpPr>
            <p:spPr bwMode="auto">
              <a:xfrm>
                <a:off x="1185" y="992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4" name="Line 44"/>
              <p:cNvSpPr>
                <a:spLocks noChangeShapeType="1"/>
              </p:cNvSpPr>
              <p:nvPr/>
            </p:nvSpPr>
            <p:spPr bwMode="auto">
              <a:xfrm>
                <a:off x="1329" y="896"/>
                <a:ext cx="0" cy="384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5" name="Line 45"/>
              <p:cNvSpPr>
                <a:spLocks noChangeShapeType="1"/>
              </p:cNvSpPr>
              <p:nvPr/>
            </p:nvSpPr>
            <p:spPr bwMode="auto">
              <a:xfrm flipV="1">
                <a:off x="1041" y="1184"/>
                <a:ext cx="144" cy="96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6" name="Line 46"/>
              <p:cNvSpPr>
                <a:spLocks noChangeShapeType="1"/>
              </p:cNvSpPr>
              <p:nvPr/>
            </p:nvSpPr>
            <p:spPr bwMode="auto">
              <a:xfrm>
                <a:off x="1041" y="1280"/>
                <a:ext cx="0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 flipV="1">
                <a:off x="1041" y="1280"/>
                <a:ext cx="288" cy="192"/>
              </a:xfrm>
              <a:prstGeom prst="line">
                <a:avLst/>
              </a:prstGeom>
              <a:noFill/>
              <a:ln w="50800">
                <a:solidFill>
                  <a:srgbClr val="FF99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 rot="5400000">
              <a:off x="1044" y="983"/>
              <a:ext cx="393" cy="212"/>
            </a:xfrm>
            <a:prstGeom prst="rect">
              <a:avLst/>
            </a:prstGeom>
            <a:noFill/>
            <a:ln w="9525">
              <a:solidFill>
                <a:srgbClr val="FF9933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sz="1600" b="1"/>
                <a:t>ADD</a:t>
              </a:r>
            </a:p>
          </p:txBody>
        </p:sp>
      </p:grpSp>
      <p:sp>
        <p:nvSpPr>
          <p:cNvPr id="10291" name="Rectangle 51"/>
          <p:cNvSpPr>
            <a:spLocks noChangeArrowheads="1"/>
          </p:cNvSpPr>
          <p:nvPr/>
        </p:nvSpPr>
        <p:spPr bwMode="auto">
          <a:xfrm>
            <a:off x="315913" y="3786188"/>
            <a:ext cx="344487" cy="1217612"/>
          </a:xfrm>
          <a:prstGeom prst="rect">
            <a:avLst/>
          </a:prstGeom>
          <a:noFill/>
          <a:ln w="5080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2" name="Rectangle 52"/>
          <p:cNvSpPr>
            <a:spLocks noChangeArrowheads="1"/>
          </p:cNvSpPr>
          <p:nvPr/>
        </p:nvSpPr>
        <p:spPr bwMode="auto">
          <a:xfrm>
            <a:off x="288925" y="4265613"/>
            <a:ext cx="455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PC</a:t>
            </a:r>
          </a:p>
        </p:txBody>
      </p:sp>
      <p:sp>
        <p:nvSpPr>
          <p:cNvPr id="10293" name="Rectangle 53"/>
          <p:cNvSpPr>
            <a:spLocks noChangeArrowheads="1"/>
          </p:cNvSpPr>
          <p:nvPr/>
        </p:nvSpPr>
        <p:spPr bwMode="auto">
          <a:xfrm>
            <a:off x="1090613" y="4124325"/>
            <a:ext cx="1241425" cy="1201738"/>
          </a:xfrm>
          <a:prstGeom prst="rect">
            <a:avLst/>
          </a:prstGeom>
          <a:noFill/>
          <a:ln w="50800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4" name="Rectangle 54"/>
          <p:cNvSpPr>
            <a:spLocks noChangeArrowheads="1"/>
          </p:cNvSpPr>
          <p:nvPr/>
        </p:nvSpPr>
        <p:spPr bwMode="auto">
          <a:xfrm>
            <a:off x="1066800" y="4267200"/>
            <a:ext cx="12303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/>
              <a:t>Instruction</a:t>
            </a:r>
          </a:p>
          <a:p>
            <a:pPr algn="ctr"/>
            <a:r>
              <a:rPr lang="en-US" sz="1600" b="1"/>
              <a:t>Memory</a:t>
            </a:r>
          </a:p>
        </p:txBody>
      </p:sp>
      <p:sp>
        <p:nvSpPr>
          <p:cNvPr id="10295" name="Rectangle 55"/>
          <p:cNvSpPr>
            <a:spLocks noChangeArrowheads="1"/>
          </p:cNvSpPr>
          <p:nvPr/>
        </p:nvSpPr>
        <p:spPr bwMode="auto">
          <a:xfrm>
            <a:off x="3721100" y="41148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6" name="Rectangle 56"/>
          <p:cNvSpPr>
            <a:spLocks noChangeArrowheads="1"/>
          </p:cNvSpPr>
          <p:nvPr/>
        </p:nvSpPr>
        <p:spPr bwMode="auto">
          <a:xfrm>
            <a:off x="3810000" y="4392613"/>
            <a:ext cx="1071563" cy="339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Registers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2997200" y="45974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8" name="Rectangle 58"/>
          <p:cNvSpPr>
            <a:spLocks noChangeArrowheads="1"/>
          </p:cNvSpPr>
          <p:nvPr/>
        </p:nvSpPr>
        <p:spPr bwMode="auto">
          <a:xfrm>
            <a:off x="2955925" y="4670425"/>
            <a:ext cx="352425" cy="73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299" name="Rectangle 59"/>
          <p:cNvSpPr>
            <a:spLocks noChangeArrowheads="1"/>
          </p:cNvSpPr>
          <p:nvPr/>
        </p:nvSpPr>
        <p:spPr bwMode="auto">
          <a:xfrm>
            <a:off x="7226300" y="4724400"/>
            <a:ext cx="1298575" cy="118745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0" name="Rectangle 60"/>
          <p:cNvSpPr>
            <a:spLocks noChangeArrowheads="1"/>
          </p:cNvSpPr>
          <p:nvPr/>
        </p:nvSpPr>
        <p:spPr bwMode="auto">
          <a:xfrm>
            <a:off x="7372349" y="4849813"/>
            <a:ext cx="1033464" cy="585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Data</a:t>
            </a:r>
          </a:p>
          <a:p>
            <a:r>
              <a:rPr lang="en-US" sz="1600" b="1" dirty="0"/>
              <a:t>Memory</a:t>
            </a:r>
          </a:p>
        </p:txBody>
      </p:sp>
      <p:sp>
        <p:nvSpPr>
          <p:cNvPr id="10301" name="Oval 61"/>
          <p:cNvSpPr>
            <a:spLocks noChangeArrowheads="1"/>
          </p:cNvSpPr>
          <p:nvPr/>
        </p:nvSpPr>
        <p:spPr bwMode="auto">
          <a:xfrm>
            <a:off x="4521200" y="55880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2" name="Rectangle 62"/>
          <p:cNvSpPr>
            <a:spLocks noChangeArrowheads="1"/>
          </p:cNvSpPr>
          <p:nvPr/>
        </p:nvSpPr>
        <p:spPr bwMode="auto">
          <a:xfrm>
            <a:off x="4556125" y="5661025"/>
            <a:ext cx="520700" cy="523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Sign</a:t>
            </a:r>
          </a:p>
          <a:p>
            <a:r>
              <a:rPr lang="en-US" b="1"/>
              <a:t> Ext</a:t>
            </a:r>
          </a:p>
        </p:txBody>
      </p:sp>
      <p:sp>
        <p:nvSpPr>
          <p:cNvPr id="10303" name="Line 63"/>
          <p:cNvSpPr>
            <a:spLocks noChangeShapeType="1"/>
          </p:cNvSpPr>
          <p:nvPr/>
        </p:nvSpPr>
        <p:spPr bwMode="auto">
          <a:xfrm>
            <a:off x="685800" y="4495800"/>
            <a:ext cx="3810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4" name="Line 64"/>
          <p:cNvSpPr>
            <a:spLocks noChangeShapeType="1"/>
          </p:cNvSpPr>
          <p:nvPr/>
        </p:nvSpPr>
        <p:spPr bwMode="auto">
          <a:xfrm flipV="1">
            <a:off x="762000" y="1219200"/>
            <a:ext cx="0" cy="32766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5" name="Line 65"/>
          <p:cNvSpPr>
            <a:spLocks noChangeShapeType="1"/>
          </p:cNvSpPr>
          <p:nvPr/>
        </p:nvSpPr>
        <p:spPr bwMode="auto">
          <a:xfrm>
            <a:off x="762000" y="1219200"/>
            <a:ext cx="9144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6" name="Line 66"/>
          <p:cNvSpPr>
            <a:spLocks noChangeShapeType="1"/>
          </p:cNvSpPr>
          <p:nvPr/>
        </p:nvSpPr>
        <p:spPr bwMode="auto">
          <a:xfrm>
            <a:off x="1371600" y="2209800"/>
            <a:ext cx="304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7" name="Rectangle 67"/>
          <p:cNvSpPr>
            <a:spLocks noChangeArrowheads="1"/>
          </p:cNvSpPr>
          <p:nvPr/>
        </p:nvSpPr>
        <p:spPr bwMode="auto">
          <a:xfrm>
            <a:off x="1050925" y="1965325"/>
            <a:ext cx="336550" cy="462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10308" name="Line 68"/>
          <p:cNvSpPr>
            <a:spLocks noChangeShapeType="1"/>
          </p:cNvSpPr>
          <p:nvPr/>
        </p:nvSpPr>
        <p:spPr bwMode="auto">
          <a:xfrm>
            <a:off x="2362200" y="4724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2438400" y="609600"/>
            <a:ext cx="0" cy="411480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0" name="Line 70"/>
          <p:cNvSpPr>
            <a:spLocks noChangeShapeType="1"/>
          </p:cNvSpPr>
          <p:nvPr/>
        </p:nvSpPr>
        <p:spPr bwMode="auto">
          <a:xfrm>
            <a:off x="2590800" y="2971800"/>
            <a:ext cx="0" cy="17526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1" name="Line 71"/>
          <p:cNvSpPr>
            <a:spLocks noChangeShapeType="1"/>
          </p:cNvSpPr>
          <p:nvPr/>
        </p:nvSpPr>
        <p:spPr bwMode="auto">
          <a:xfrm>
            <a:off x="2590800" y="4267200"/>
            <a:ext cx="114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590800" y="4495800"/>
            <a:ext cx="1143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2819400" y="4495800"/>
            <a:ext cx="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4" name="Line 74"/>
          <p:cNvSpPr>
            <a:spLocks noChangeShapeType="1"/>
          </p:cNvSpPr>
          <p:nvPr/>
        </p:nvSpPr>
        <p:spPr bwMode="auto">
          <a:xfrm>
            <a:off x="2819400" y="49530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5" name="Line 75"/>
          <p:cNvSpPr>
            <a:spLocks noChangeShapeType="1"/>
          </p:cNvSpPr>
          <p:nvPr/>
        </p:nvSpPr>
        <p:spPr bwMode="auto">
          <a:xfrm>
            <a:off x="2590800" y="5257800"/>
            <a:ext cx="38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6" name="Line 76"/>
          <p:cNvSpPr>
            <a:spLocks noChangeShapeType="1"/>
          </p:cNvSpPr>
          <p:nvPr/>
        </p:nvSpPr>
        <p:spPr bwMode="auto">
          <a:xfrm>
            <a:off x="3276600" y="5029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7" name="Line 77"/>
          <p:cNvSpPr>
            <a:spLocks noChangeShapeType="1"/>
          </p:cNvSpPr>
          <p:nvPr/>
        </p:nvSpPr>
        <p:spPr bwMode="auto">
          <a:xfrm>
            <a:off x="2590800" y="6019800"/>
            <a:ext cx="1905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8" name="Oval 78"/>
          <p:cNvSpPr>
            <a:spLocks noChangeArrowheads="1"/>
          </p:cNvSpPr>
          <p:nvPr/>
        </p:nvSpPr>
        <p:spPr bwMode="auto">
          <a:xfrm>
            <a:off x="5588000" y="48260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9" name="Rectangle 79"/>
          <p:cNvSpPr>
            <a:spLocks noChangeArrowheads="1"/>
          </p:cNvSpPr>
          <p:nvPr/>
        </p:nvSpPr>
        <p:spPr bwMode="auto">
          <a:xfrm>
            <a:off x="5546725" y="4899025"/>
            <a:ext cx="352425" cy="73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>
            <a:off x="5029200" y="6019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1" name="Line 81"/>
          <p:cNvSpPr>
            <a:spLocks noChangeShapeType="1"/>
          </p:cNvSpPr>
          <p:nvPr/>
        </p:nvSpPr>
        <p:spPr bwMode="auto">
          <a:xfrm flipV="1">
            <a:off x="5334000" y="1981200"/>
            <a:ext cx="0" cy="403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2" name="Line 82"/>
          <p:cNvSpPr>
            <a:spLocks noChangeShapeType="1"/>
          </p:cNvSpPr>
          <p:nvPr/>
        </p:nvSpPr>
        <p:spPr bwMode="auto">
          <a:xfrm>
            <a:off x="5334000" y="54864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3" name="Line 83"/>
          <p:cNvSpPr>
            <a:spLocks noChangeShapeType="1"/>
          </p:cNvSpPr>
          <p:nvPr/>
        </p:nvSpPr>
        <p:spPr bwMode="auto">
          <a:xfrm>
            <a:off x="5029200" y="4343400"/>
            <a:ext cx="1066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5029200" y="50292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5867400" y="52578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6" name="Oval 86"/>
          <p:cNvSpPr>
            <a:spLocks noChangeArrowheads="1"/>
          </p:cNvSpPr>
          <p:nvPr/>
        </p:nvSpPr>
        <p:spPr bwMode="auto">
          <a:xfrm>
            <a:off x="68643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3685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8" name="Oval 88"/>
          <p:cNvSpPr>
            <a:spLocks noChangeArrowheads="1"/>
          </p:cNvSpPr>
          <p:nvPr/>
        </p:nvSpPr>
        <p:spPr bwMode="auto">
          <a:xfrm>
            <a:off x="6921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9" name="Oval 89"/>
          <p:cNvSpPr>
            <a:spLocks noChangeArrowheads="1"/>
          </p:cNvSpPr>
          <p:nvPr/>
        </p:nvSpPr>
        <p:spPr bwMode="auto">
          <a:xfrm>
            <a:off x="2520950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>
            <a:off x="25209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1" name="Oval 91"/>
          <p:cNvSpPr>
            <a:spLocks noChangeArrowheads="1"/>
          </p:cNvSpPr>
          <p:nvPr/>
        </p:nvSpPr>
        <p:spPr bwMode="auto">
          <a:xfrm>
            <a:off x="2520950" y="4197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2" name="Oval 92"/>
          <p:cNvSpPr>
            <a:spLocks noChangeArrowheads="1"/>
          </p:cNvSpPr>
          <p:nvPr/>
        </p:nvSpPr>
        <p:spPr bwMode="auto">
          <a:xfrm>
            <a:off x="4578350" y="10731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3" name="Oval 93"/>
          <p:cNvSpPr>
            <a:spLocks noChangeArrowheads="1"/>
          </p:cNvSpPr>
          <p:nvPr/>
        </p:nvSpPr>
        <p:spPr bwMode="auto">
          <a:xfrm>
            <a:off x="5264150" y="5416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4" name="Oval 94"/>
          <p:cNvSpPr>
            <a:spLocks noChangeArrowheads="1"/>
          </p:cNvSpPr>
          <p:nvPr/>
        </p:nvSpPr>
        <p:spPr bwMode="auto">
          <a:xfrm>
            <a:off x="2520950" y="5187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5" name="Oval 95"/>
          <p:cNvSpPr>
            <a:spLocks noChangeArrowheads="1"/>
          </p:cNvSpPr>
          <p:nvPr/>
        </p:nvSpPr>
        <p:spPr bwMode="auto">
          <a:xfrm>
            <a:off x="2749550" y="4425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6" name="Line 96"/>
          <p:cNvSpPr>
            <a:spLocks noChangeShapeType="1"/>
          </p:cNvSpPr>
          <p:nvPr/>
        </p:nvSpPr>
        <p:spPr bwMode="auto">
          <a:xfrm>
            <a:off x="5181600" y="5029200"/>
            <a:ext cx="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7" name="Line 97"/>
          <p:cNvSpPr>
            <a:spLocks noChangeShapeType="1"/>
          </p:cNvSpPr>
          <p:nvPr/>
        </p:nvSpPr>
        <p:spPr bwMode="auto">
          <a:xfrm>
            <a:off x="5181600" y="5791200"/>
            <a:ext cx="2057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8" name="Oval 98"/>
          <p:cNvSpPr>
            <a:spLocks noChangeArrowheads="1"/>
          </p:cNvSpPr>
          <p:nvPr/>
        </p:nvSpPr>
        <p:spPr bwMode="auto">
          <a:xfrm>
            <a:off x="8755063" y="5435600"/>
            <a:ext cx="254000" cy="8636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9" name="Rectangle 99"/>
          <p:cNvSpPr>
            <a:spLocks noChangeArrowheads="1"/>
          </p:cNvSpPr>
          <p:nvPr/>
        </p:nvSpPr>
        <p:spPr bwMode="auto">
          <a:xfrm>
            <a:off x="8713788" y="5508625"/>
            <a:ext cx="352425" cy="73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40" name="Line 100"/>
          <p:cNvSpPr>
            <a:spLocks noChangeShapeType="1"/>
          </p:cNvSpPr>
          <p:nvPr/>
        </p:nvSpPr>
        <p:spPr bwMode="auto">
          <a:xfrm>
            <a:off x="6705600" y="4876800"/>
            <a:ext cx="533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1" name="Line 101"/>
          <p:cNvSpPr>
            <a:spLocks noChangeShapeType="1"/>
          </p:cNvSpPr>
          <p:nvPr/>
        </p:nvSpPr>
        <p:spPr bwMode="auto">
          <a:xfrm>
            <a:off x="6934200" y="4876800"/>
            <a:ext cx="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" name="Line 102"/>
          <p:cNvSpPr>
            <a:spLocks noChangeShapeType="1"/>
          </p:cNvSpPr>
          <p:nvPr/>
        </p:nvSpPr>
        <p:spPr bwMode="auto">
          <a:xfrm>
            <a:off x="6934200" y="52578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" name="Line 103"/>
          <p:cNvSpPr>
            <a:spLocks noChangeShapeType="1"/>
          </p:cNvSpPr>
          <p:nvPr/>
        </p:nvSpPr>
        <p:spPr bwMode="auto">
          <a:xfrm>
            <a:off x="6934200" y="6096000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4" name="Line 104"/>
          <p:cNvSpPr>
            <a:spLocks noChangeShapeType="1"/>
          </p:cNvSpPr>
          <p:nvPr/>
        </p:nvSpPr>
        <p:spPr bwMode="auto">
          <a:xfrm>
            <a:off x="8534400" y="57150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5" name="Line 105"/>
          <p:cNvSpPr>
            <a:spLocks noChangeShapeType="1"/>
          </p:cNvSpPr>
          <p:nvPr/>
        </p:nvSpPr>
        <p:spPr bwMode="auto">
          <a:xfrm>
            <a:off x="8991600" y="5867400"/>
            <a:ext cx="76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6" name="Line 106"/>
          <p:cNvSpPr>
            <a:spLocks noChangeShapeType="1"/>
          </p:cNvSpPr>
          <p:nvPr/>
        </p:nvSpPr>
        <p:spPr bwMode="auto">
          <a:xfrm>
            <a:off x="9067800" y="586740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7" name="Line 107"/>
          <p:cNvSpPr>
            <a:spLocks noChangeShapeType="1"/>
          </p:cNvSpPr>
          <p:nvPr/>
        </p:nvSpPr>
        <p:spPr bwMode="auto">
          <a:xfrm flipH="1">
            <a:off x="3810000" y="6705600"/>
            <a:ext cx="5257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8" name="Line 108"/>
          <p:cNvSpPr>
            <a:spLocks noChangeShapeType="1"/>
          </p:cNvSpPr>
          <p:nvPr/>
        </p:nvSpPr>
        <p:spPr bwMode="auto">
          <a:xfrm flipV="1">
            <a:off x="3810000" y="53340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9" name="Oval 109"/>
          <p:cNvSpPr>
            <a:spLocks noChangeArrowheads="1"/>
          </p:cNvSpPr>
          <p:nvPr/>
        </p:nvSpPr>
        <p:spPr bwMode="auto">
          <a:xfrm>
            <a:off x="5588000" y="1625600"/>
            <a:ext cx="482600" cy="711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0" name="Rectangle 110"/>
          <p:cNvSpPr>
            <a:spLocks noChangeArrowheads="1"/>
          </p:cNvSpPr>
          <p:nvPr/>
        </p:nvSpPr>
        <p:spPr bwMode="auto">
          <a:xfrm>
            <a:off x="5546725" y="1622425"/>
            <a:ext cx="544513" cy="73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51" name="Line 111"/>
          <p:cNvSpPr>
            <a:spLocks noChangeShapeType="1"/>
          </p:cNvSpPr>
          <p:nvPr/>
        </p:nvSpPr>
        <p:spPr bwMode="auto">
          <a:xfrm>
            <a:off x="5334000" y="1981200"/>
            <a:ext cx="228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" name="Line 112"/>
          <p:cNvSpPr>
            <a:spLocks noChangeShapeType="1"/>
          </p:cNvSpPr>
          <p:nvPr/>
        </p:nvSpPr>
        <p:spPr bwMode="auto">
          <a:xfrm>
            <a:off x="6096000" y="1981200"/>
            <a:ext cx="3048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3" name="Line 113"/>
          <p:cNvSpPr>
            <a:spLocks noChangeShapeType="1"/>
          </p:cNvSpPr>
          <p:nvPr/>
        </p:nvSpPr>
        <p:spPr bwMode="auto">
          <a:xfrm>
            <a:off x="2133600" y="1752600"/>
            <a:ext cx="2209800" cy="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54" name="Line 114"/>
          <p:cNvSpPr>
            <a:spLocks noChangeShapeType="1"/>
          </p:cNvSpPr>
          <p:nvPr/>
        </p:nvSpPr>
        <p:spPr bwMode="auto">
          <a:xfrm flipV="1">
            <a:off x="4648200" y="838200"/>
            <a:ext cx="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5" name="Line 115"/>
          <p:cNvSpPr>
            <a:spLocks noChangeShapeType="1"/>
          </p:cNvSpPr>
          <p:nvPr/>
        </p:nvSpPr>
        <p:spPr bwMode="auto">
          <a:xfrm>
            <a:off x="4648200" y="11430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6" name="Line 116"/>
          <p:cNvSpPr>
            <a:spLocks noChangeShapeType="1"/>
          </p:cNvSpPr>
          <p:nvPr/>
        </p:nvSpPr>
        <p:spPr bwMode="auto">
          <a:xfrm>
            <a:off x="4648200" y="838200"/>
            <a:ext cx="2286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7" name="Oval 117"/>
          <p:cNvSpPr>
            <a:spLocks noChangeArrowheads="1"/>
          </p:cNvSpPr>
          <p:nvPr/>
        </p:nvSpPr>
        <p:spPr bwMode="auto">
          <a:xfrm>
            <a:off x="8255000" y="330200"/>
            <a:ext cx="406400" cy="1092200"/>
          </a:xfrm>
          <a:prstGeom prst="ellipse">
            <a:avLst/>
          </a:prstGeom>
          <a:noFill/>
          <a:ln w="50800">
            <a:solidFill>
              <a:srgbClr val="3333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8" name="Rectangle 118"/>
          <p:cNvSpPr>
            <a:spLocks noChangeArrowheads="1"/>
          </p:cNvSpPr>
          <p:nvPr/>
        </p:nvSpPr>
        <p:spPr bwMode="auto">
          <a:xfrm>
            <a:off x="8289925" y="479425"/>
            <a:ext cx="352425" cy="73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59" name="Oval 119"/>
          <p:cNvSpPr>
            <a:spLocks noChangeArrowheads="1"/>
          </p:cNvSpPr>
          <p:nvPr/>
        </p:nvSpPr>
        <p:spPr bwMode="auto">
          <a:xfrm>
            <a:off x="7264400" y="787400"/>
            <a:ext cx="406400" cy="1092200"/>
          </a:xfrm>
          <a:prstGeom prst="ellips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0" name="Rectangle 120"/>
          <p:cNvSpPr>
            <a:spLocks noChangeArrowheads="1"/>
          </p:cNvSpPr>
          <p:nvPr/>
        </p:nvSpPr>
        <p:spPr bwMode="auto">
          <a:xfrm>
            <a:off x="7299325" y="936625"/>
            <a:ext cx="352425" cy="73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M</a:t>
            </a:r>
          </a:p>
          <a:p>
            <a:r>
              <a:rPr lang="en-US" b="1"/>
              <a:t>U</a:t>
            </a:r>
          </a:p>
          <a:p>
            <a:r>
              <a:rPr lang="en-US" b="1"/>
              <a:t>X</a:t>
            </a:r>
          </a:p>
        </p:txBody>
      </p:sp>
      <p:sp>
        <p:nvSpPr>
          <p:cNvPr id="10361" name="Line 121"/>
          <p:cNvSpPr>
            <a:spLocks noChangeShapeType="1"/>
          </p:cNvSpPr>
          <p:nvPr/>
        </p:nvSpPr>
        <p:spPr bwMode="auto">
          <a:xfrm>
            <a:off x="6934200" y="8382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2" name="Line 122"/>
          <p:cNvSpPr>
            <a:spLocks noChangeShapeType="1"/>
          </p:cNvSpPr>
          <p:nvPr/>
        </p:nvSpPr>
        <p:spPr bwMode="auto">
          <a:xfrm>
            <a:off x="6934200" y="12192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3" name="Line 123"/>
          <p:cNvSpPr>
            <a:spLocks noChangeShapeType="1"/>
          </p:cNvSpPr>
          <p:nvPr/>
        </p:nvSpPr>
        <p:spPr bwMode="auto">
          <a:xfrm>
            <a:off x="6858000" y="1600200"/>
            <a:ext cx="45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5" name="Line 125"/>
          <p:cNvSpPr>
            <a:spLocks noChangeShapeType="1"/>
          </p:cNvSpPr>
          <p:nvPr/>
        </p:nvSpPr>
        <p:spPr bwMode="auto">
          <a:xfrm>
            <a:off x="7696200" y="1219200"/>
            <a:ext cx="609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6" name="Oval 126"/>
          <p:cNvSpPr>
            <a:spLocks noChangeArrowheads="1"/>
          </p:cNvSpPr>
          <p:nvPr/>
        </p:nvSpPr>
        <p:spPr bwMode="auto">
          <a:xfrm>
            <a:off x="6864350" y="48069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7" name="Line 127"/>
          <p:cNvSpPr>
            <a:spLocks noChangeShapeType="1"/>
          </p:cNvSpPr>
          <p:nvPr/>
        </p:nvSpPr>
        <p:spPr bwMode="auto">
          <a:xfrm>
            <a:off x="8686800" y="8382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8" name="Line 128"/>
          <p:cNvSpPr>
            <a:spLocks noChangeShapeType="1"/>
          </p:cNvSpPr>
          <p:nvPr/>
        </p:nvSpPr>
        <p:spPr bwMode="auto">
          <a:xfrm flipV="1">
            <a:off x="8915400" y="152400"/>
            <a:ext cx="0" cy="6858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9" name="Line 129"/>
          <p:cNvSpPr>
            <a:spLocks noChangeShapeType="1"/>
          </p:cNvSpPr>
          <p:nvPr/>
        </p:nvSpPr>
        <p:spPr bwMode="auto">
          <a:xfrm flipH="1">
            <a:off x="76200" y="152400"/>
            <a:ext cx="88392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0" name="Line 130"/>
          <p:cNvSpPr>
            <a:spLocks noChangeShapeType="1"/>
          </p:cNvSpPr>
          <p:nvPr/>
        </p:nvSpPr>
        <p:spPr bwMode="auto">
          <a:xfrm>
            <a:off x="76200" y="152400"/>
            <a:ext cx="0" cy="426720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1" name="Line 131"/>
          <p:cNvSpPr>
            <a:spLocks noChangeShapeType="1"/>
          </p:cNvSpPr>
          <p:nvPr/>
        </p:nvSpPr>
        <p:spPr bwMode="auto">
          <a:xfrm>
            <a:off x="76200" y="4419600"/>
            <a:ext cx="228600" cy="0"/>
          </a:xfrm>
          <a:prstGeom prst="line">
            <a:avLst/>
          </a:prstGeom>
          <a:noFill/>
          <a:ln w="5080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2" name="Oval 132"/>
          <p:cNvSpPr>
            <a:spLocks noChangeArrowheads="1"/>
          </p:cNvSpPr>
          <p:nvPr/>
        </p:nvSpPr>
        <p:spPr bwMode="auto">
          <a:xfrm>
            <a:off x="3683000" y="254000"/>
            <a:ext cx="482600" cy="711200"/>
          </a:xfrm>
          <a:prstGeom prst="ellipse">
            <a:avLst/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3" name="Rectangle 133"/>
          <p:cNvSpPr>
            <a:spLocks noChangeArrowheads="1"/>
          </p:cNvSpPr>
          <p:nvPr/>
        </p:nvSpPr>
        <p:spPr bwMode="auto">
          <a:xfrm>
            <a:off x="3641725" y="250825"/>
            <a:ext cx="544513" cy="73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Shft</a:t>
            </a:r>
          </a:p>
          <a:p>
            <a:r>
              <a:rPr lang="en-US" b="1"/>
              <a:t> Left</a:t>
            </a:r>
          </a:p>
          <a:p>
            <a:r>
              <a:rPr lang="en-US" b="1"/>
              <a:t>   2</a:t>
            </a:r>
          </a:p>
        </p:txBody>
      </p:sp>
      <p:sp>
        <p:nvSpPr>
          <p:cNvPr id="10374" name="Line 134"/>
          <p:cNvSpPr>
            <a:spLocks noChangeShapeType="1"/>
          </p:cNvSpPr>
          <p:nvPr/>
        </p:nvSpPr>
        <p:spPr bwMode="auto">
          <a:xfrm>
            <a:off x="2438400" y="609600"/>
            <a:ext cx="12192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5" name="Line 135"/>
          <p:cNvSpPr>
            <a:spLocks noChangeShapeType="1"/>
          </p:cNvSpPr>
          <p:nvPr/>
        </p:nvSpPr>
        <p:spPr bwMode="auto">
          <a:xfrm flipV="1">
            <a:off x="4343400" y="609600"/>
            <a:ext cx="0" cy="1143000"/>
          </a:xfrm>
          <a:prstGeom prst="line">
            <a:avLst/>
          </a:prstGeom>
          <a:noFill/>
          <a:ln w="50800">
            <a:solidFill>
              <a:srgbClr val="FF99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7" name="Line 137"/>
          <p:cNvSpPr>
            <a:spLocks noChangeShapeType="1"/>
          </p:cNvSpPr>
          <p:nvPr/>
        </p:nvSpPr>
        <p:spPr bwMode="auto">
          <a:xfrm>
            <a:off x="4191000" y="609600"/>
            <a:ext cx="152400" cy="0"/>
          </a:xfrm>
          <a:prstGeom prst="line">
            <a:avLst/>
          </a:prstGeom>
          <a:noFill/>
          <a:ln w="50800">
            <a:solidFill>
              <a:srgbClr val="66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8" name="Oval 138"/>
          <p:cNvSpPr>
            <a:spLocks noChangeArrowheads="1"/>
          </p:cNvSpPr>
          <p:nvPr/>
        </p:nvSpPr>
        <p:spPr bwMode="auto">
          <a:xfrm>
            <a:off x="4273550" y="16827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9" name="Oval 139"/>
          <p:cNvSpPr>
            <a:spLocks noChangeArrowheads="1"/>
          </p:cNvSpPr>
          <p:nvPr/>
        </p:nvSpPr>
        <p:spPr bwMode="auto">
          <a:xfrm>
            <a:off x="5111750" y="49593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0" name="Line 140"/>
          <p:cNvSpPr>
            <a:spLocks noChangeShapeType="1"/>
          </p:cNvSpPr>
          <p:nvPr/>
        </p:nvSpPr>
        <p:spPr bwMode="auto">
          <a:xfrm>
            <a:off x="6705600" y="4648200"/>
            <a:ext cx="228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1" name="Line 141"/>
          <p:cNvSpPr>
            <a:spLocks noChangeShapeType="1"/>
          </p:cNvSpPr>
          <p:nvPr/>
        </p:nvSpPr>
        <p:spPr bwMode="auto">
          <a:xfrm flipV="1">
            <a:off x="6934200" y="40386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2" name="Rectangle 142"/>
          <p:cNvSpPr>
            <a:spLocks noChangeArrowheads="1"/>
          </p:cNvSpPr>
          <p:nvPr/>
        </p:nvSpPr>
        <p:spPr bwMode="auto">
          <a:xfrm>
            <a:off x="6918325" y="4137025"/>
            <a:ext cx="549275" cy="30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/>
              <a:t>Zero</a:t>
            </a:r>
          </a:p>
        </p:txBody>
      </p:sp>
      <p:sp>
        <p:nvSpPr>
          <p:cNvPr id="10383" name="Line 143"/>
          <p:cNvSpPr>
            <a:spLocks noChangeShapeType="1"/>
          </p:cNvSpPr>
          <p:nvPr/>
        </p:nvSpPr>
        <p:spPr bwMode="auto">
          <a:xfrm>
            <a:off x="3962400" y="60198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4" name="Line 144"/>
          <p:cNvSpPr>
            <a:spLocks noChangeShapeType="1"/>
          </p:cNvSpPr>
          <p:nvPr/>
        </p:nvSpPr>
        <p:spPr bwMode="auto">
          <a:xfrm>
            <a:off x="3962400" y="6400800"/>
            <a:ext cx="1752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6" name="Line 146"/>
          <p:cNvSpPr>
            <a:spLocks noChangeShapeType="1"/>
          </p:cNvSpPr>
          <p:nvPr/>
        </p:nvSpPr>
        <p:spPr bwMode="auto">
          <a:xfrm>
            <a:off x="2590800" y="2971800"/>
            <a:ext cx="8382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8" name="Oval 148"/>
          <p:cNvSpPr>
            <a:spLocks noChangeArrowheads="1"/>
          </p:cNvSpPr>
          <p:nvPr/>
        </p:nvSpPr>
        <p:spPr bwMode="auto">
          <a:xfrm>
            <a:off x="5645150" y="6026150"/>
            <a:ext cx="1206500" cy="596900"/>
          </a:xfrm>
          <a:prstGeom prst="ellipse">
            <a:avLst/>
          </a:prstGeom>
          <a:solidFill>
            <a:srgbClr val="FFFF00"/>
          </a:solidFill>
          <a:ln w="127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9" name="Rectangle 149"/>
          <p:cNvSpPr>
            <a:spLocks noChangeArrowheads="1"/>
          </p:cNvSpPr>
          <p:nvPr/>
        </p:nvSpPr>
        <p:spPr bwMode="auto">
          <a:xfrm>
            <a:off x="5927725" y="6096000"/>
            <a:ext cx="776289" cy="52386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ALU</a:t>
            </a:r>
          </a:p>
          <a:p>
            <a:r>
              <a:rPr lang="en-US" b="1" dirty="0"/>
              <a:t>CTRL</a:t>
            </a:r>
          </a:p>
        </p:txBody>
      </p:sp>
      <p:sp>
        <p:nvSpPr>
          <p:cNvPr id="10390" name="Rectangle 150"/>
          <p:cNvSpPr>
            <a:spLocks noChangeArrowheads="1"/>
          </p:cNvSpPr>
          <p:nvPr/>
        </p:nvSpPr>
        <p:spPr bwMode="auto">
          <a:xfrm>
            <a:off x="2651125" y="2713038"/>
            <a:ext cx="539750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31-26</a:t>
            </a:r>
          </a:p>
        </p:txBody>
      </p:sp>
      <p:sp>
        <p:nvSpPr>
          <p:cNvPr id="10391" name="Rectangle 151"/>
          <p:cNvSpPr>
            <a:spLocks noChangeArrowheads="1"/>
          </p:cNvSpPr>
          <p:nvPr/>
        </p:nvSpPr>
        <p:spPr bwMode="auto">
          <a:xfrm>
            <a:off x="2651125" y="4008438"/>
            <a:ext cx="539750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25-21</a:t>
            </a:r>
          </a:p>
        </p:txBody>
      </p:sp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2803525" y="4237038"/>
            <a:ext cx="539750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20-16</a:t>
            </a:r>
          </a:p>
        </p:txBody>
      </p:sp>
      <p:sp>
        <p:nvSpPr>
          <p:cNvPr id="10393" name="Rectangle 153"/>
          <p:cNvSpPr>
            <a:spLocks noChangeArrowheads="1"/>
          </p:cNvSpPr>
          <p:nvPr/>
        </p:nvSpPr>
        <p:spPr bwMode="auto">
          <a:xfrm>
            <a:off x="2574925" y="5380038"/>
            <a:ext cx="539750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15-11</a:t>
            </a:r>
          </a:p>
        </p:txBody>
      </p:sp>
      <p:sp>
        <p:nvSpPr>
          <p:cNvPr id="10394" name="Rectangle 154"/>
          <p:cNvSpPr>
            <a:spLocks noChangeArrowheads="1"/>
          </p:cNvSpPr>
          <p:nvPr/>
        </p:nvSpPr>
        <p:spPr bwMode="auto">
          <a:xfrm>
            <a:off x="2727325" y="5761038"/>
            <a:ext cx="463550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15-0</a:t>
            </a:r>
          </a:p>
        </p:txBody>
      </p:sp>
      <p:sp>
        <p:nvSpPr>
          <p:cNvPr id="10395" name="Rectangle 155"/>
          <p:cNvSpPr>
            <a:spLocks noChangeArrowheads="1"/>
          </p:cNvSpPr>
          <p:nvPr/>
        </p:nvSpPr>
        <p:spPr bwMode="auto">
          <a:xfrm>
            <a:off x="4022725" y="6370638"/>
            <a:ext cx="387350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5-0</a:t>
            </a:r>
          </a:p>
        </p:txBody>
      </p:sp>
      <p:sp>
        <p:nvSpPr>
          <p:cNvPr id="10396" name="Rectangle 156"/>
          <p:cNvSpPr>
            <a:spLocks noChangeArrowheads="1"/>
          </p:cNvSpPr>
          <p:nvPr/>
        </p:nvSpPr>
        <p:spPr bwMode="auto">
          <a:xfrm>
            <a:off x="3794125" y="1112838"/>
            <a:ext cx="539750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31-28</a:t>
            </a:r>
          </a:p>
        </p:txBody>
      </p:sp>
      <p:sp>
        <p:nvSpPr>
          <p:cNvPr id="10397" name="Rectangle 157"/>
          <p:cNvSpPr>
            <a:spLocks noChangeArrowheads="1"/>
          </p:cNvSpPr>
          <p:nvPr/>
        </p:nvSpPr>
        <p:spPr bwMode="auto">
          <a:xfrm>
            <a:off x="2574925" y="350838"/>
            <a:ext cx="463550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25-0</a:t>
            </a:r>
          </a:p>
        </p:txBody>
      </p:sp>
      <p:sp>
        <p:nvSpPr>
          <p:cNvPr id="10398" name="Line 158"/>
          <p:cNvSpPr>
            <a:spLocks noChangeShapeType="1"/>
          </p:cNvSpPr>
          <p:nvPr/>
        </p:nvSpPr>
        <p:spPr bwMode="auto">
          <a:xfrm>
            <a:off x="3886200" y="20574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9" name="Line 159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0" name="Line 160"/>
          <p:cNvSpPr>
            <a:spLocks noChangeShapeType="1"/>
          </p:cNvSpPr>
          <p:nvPr/>
        </p:nvSpPr>
        <p:spPr bwMode="auto">
          <a:xfrm>
            <a:off x="4038600" y="3124200"/>
            <a:ext cx="1219200" cy="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1" name="Line 161"/>
          <p:cNvSpPr>
            <a:spLocks noChangeShapeType="1"/>
          </p:cNvSpPr>
          <p:nvPr/>
        </p:nvSpPr>
        <p:spPr bwMode="auto">
          <a:xfrm>
            <a:off x="3962400" y="3810000"/>
            <a:ext cx="381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2" name="Line 162"/>
          <p:cNvSpPr>
            <a:spLocks noChangeShapeType="1"/>
          </p:cNvSpPr>
          <p:nvPr/>
        </p:nvSpPr>
        <p:spPr bwMode="auto">
          <a:xfrm flipV="1">
            <a:off x="4267200" y="1905000"/>
            <a:ext cx="0" cy="152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3" name="Line 163"/>
          <p:cNvSpPr>
            <a:spLocks noChangeShapeType="1"/>
          </p:cNvSpPr>
          <p:nvPr/>
        </p:nvSpPr>
        <p:spPr bwMode="auto">
          <a:xfrm flipH="1">
            <a:off x="2514600" y="1905000"/>
            <a:ext cx="17526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4" name="Line 164"/>
          <p:cNvSpPr>
            <a:spLocks noChangeShapeType="1"/>
          </p:cNvSpPr>
          <p:nvPr/>
        </p:nvSpPr>
        <p:spPr bwMode="auto">
          <a:xfrm flipV="1">
            <a:off x="3124200" y="5486400"/>
            <a:ext cx="0" cy="228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5" name="Line 165"/>
          <p:cNvSpPr>
            <a:spLocks noChangeShapeType="1"/>
          </p:cNvSpPr>
          <p:nvPr/>
        </p:nvSpPr>
        <p:spPr bwMode="auto">
          <a:xfrm>
            <a:off x="5029200" y="228600"/>
            <a:ext cx="3429000" cy="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6" name="Line 166"/>
          <p:cNvSpPr>
            <a:spLocks noChangeShapeType="1"/>
          </p:cNvSpPr>
          <p:nvPr/>
        </p:nvSpPr>
        <p:spPr bwMode="auto">
          <a:xfrm>
            <a:off x="8458200" y="228600"/>
            <a:ext cx="0" cy="76200"/>
          </a:xfrm>
          <a:prstGeom prst="line">
            <a:avLst/>
          </a:prstGeom>
          <a:noFill/>
          <a:ln w="50800">
            <a:solidFill>
              <a:srgbClr val="33CC33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7" name="Line 167"/>
          <p:cNvSpPr>
            <a:spLocks noChangeShapeType="1"/>
          </p:cNvSpPr>
          <p:nvPr/>
        </p:nvSpPr>
        <p:spPr bwMode="auto">
          <a:xfrm flipV="1">
            <a:off x="6934200" y="2209800"/>
            <a:ext cx="0" cy="182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7086600" y="2135188"/>
            <a:ext cx="306388" cy="304800"/>
            <a:chOff x="4464" y="1345"/>
            <a:chExt cx="193" cy="192"/>
          </a:xfrm>
          <a:solidFill>
            <a:srgbClr val="FFFF00"/>
          </a:solidFill>
        </p:grpSpPr>
        <p:sp>
          <p:nvSpPr>
            <p:cNvPr id="10408" name="Arc 168"/>
            <p:cNvSpPr>
              <a:spLocks/>
            </p:cNvSpPr>
            <p:nvPr/>
          </p:nvSpPr>
          <p:spPr bwMode="auto">
            <a:xfrm>
              <a:off x="4581" y="1345"/>
              <a:ext cx="76" cy="98"/>
            </a:xfrm>
            <a:custGeom>
              <a:avLst/>
              <a:gdLst>
                <a:gd name="G0" fmla="+- 286 0 0"/>
                <a:gd name="G1" fmla="+- 21600 0 0"/>
                <a:gd name="G2" fmla="+- 21600 0 0"/>
                <a:gd name="T0" fmla="*/ 0 w 21886"/>
                <a:gd name="T1" fmla="*/ 2 h 21600"/>
                <a:gd name="T2" fmla="*/ 21886 w 21886"/>
                <a:gd name="T3" fmla="*/ 21600 h 21600"/>
                <a:gd name="T4" fmla="*/ 286 w 2188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6" h="21600" fill="none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</a:path>
                <a:path w="21886" h="21600" stroke="0" extrusionOk="0">
                  <a:moveTo>
                    <a:pt x="-1" y="1"/>
                  </a:moveTo>
                  <a:cubicBezTo>
                    <a:pt x="95" y="0"/>
                    <a:pt x="190" y="-1"/>
                    <a:pt x="286" y="-1"/>
                  </a:cubicBezTo>
                  <a:cubicBezTo>
                    <a:pt x="12215" y="-1"/>
                    <a:pt x="21886" y="9670"/>
                    <a:pt x="21886" y="21600"/>
                  </a:cubicBezTo>
                  <a:lnTo>
                    <a:pt x="286" y="2160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9" name="Arc 169"/>
            <p:cNvSpPr>
              <a:spLocks/>
            </p:cNvSpPr>
            <p:nvPr/>
          </p:nvSpPr>
          <p:spPr bwMode="auto">
            <a:xfrm>
              <a:off x="4580" y="1437"/>
              <a:ext cx="77" cy="100"/>
            </a:xfrm>
            <a:custGeom>
              <a:avLst/>
              <a:gdLst>
                <a:gd name="G0" fmla="+- 287 0 0"/>
                <a:gd name="G1" fmla="+- 220 0 0"/>
                <a:gd name="G2" fmla="+- 21600 0 0"/>
                <a:gd name="T0" fmla="*/ 21885 w 21887"/>
                <a:gd name="T1" fmla="*/ 0 h 21820"/>
                <a:gd name="T2" fmla="*/ 0 w 21887"/>
                <a:gd name="T3" fmla="*/ 21818 h 21820"/>
                <a:gd name="T4" fmla="*/ 287 w 21887"/>
                <a:gd name="T5" fmla="*/ 220 h 21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887" h="21820" fill="none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</a:path>
                <a:path w="21887" h="21820" stroke="0" extrusionOk="0">
                  <a:moveTo>
                    <a:pt x="21885" y="-1"/>
                  </a:moveTo>
                  <a:cubicBezTo>
                    <a:pt x="21886" y="73"/>
                    <a:pt x="21887" y="146"/>
                    <a:pt x="21887" y="220"/>
                  </a:cubicBezTo>
                  <a:cubicBezTo>
                    <a:pt x="21887" y="12149"/>
                    <a:pt x="12216" y="21820"/>
                    <a:pt x="287" y="21820"/>
                  </a:cubicBezTo>
                  <a:cubicBezTo>
                    <a:pt x="191" y="21819"/>
                    <a:pt x="95" y="21819"/>
                    <a:pt x="-1" y="21818"/>
                  </a:cubicBezTo>
                  <a:lnTo>
                    <a:pt x="287" y="220"/>
                  </a:lnTo>
                  <a:close/>
                </a:path>
              </a:pathLst>
            </a:custGeom>
            <a:grpFill/>
            <a:ln w="50800" cap="rnd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0" name="Line 170"/>
            <p:cNvSpPr>
              <a:spLocks noChangeShapeType="1"/>
            </p:cNvSpPr>
            <p:nvPr/>
          </p:nvSpPr>
          <p:spPr bwMode="auto">
            <a:xfrm flipH="1">
              <a:off x="4464" y="1345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1" name="Line 171"/>
            <p:cNvSpPr>
              <a:spLocks noChangeShapeType="1"/>
            </p:cNvSpPr>
            <p:nvPr/>
          </p:nvSpPr>
          <p:spPr bwMode="auto">
            <a:xfrm>
              <a:off x="4464" y="1345"/>
              <a:ext cx="0" cy="191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2" name="Line 172"/>
            <p:cNvSpPr>
              <a:spLocks noChangeShapeType="1"/>
            </p:cNvSpPr>
            <p:nvPr/>
          </p:nvSpPr>
          <p:spPr bwMode="auto">
            <a:xfrm flipH="1">
              <a:off x="4464" y="1536"/>
              <a:ext cx="116" cy="0"/>
            </a:xfrm>
            <a:prstGeom prst="line">
              <a:avLst/>
            </a:prstGeom>
            <a:grpFill/>
            <a:ln w="50800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14" name="Line 174"/>
          <p:cNvSpPr>
            <a:spLocks noChangeShapeType="1"/>
          </p:cNvSpPr>
          <p:nvPr/>
        </p:nvSpPr>
        <p:spPr bwMode="auto">
          <a:xfrm>
            <a:off x="6934200" y="22098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5" name="Line 175"/>
          <p:cNvSpPr>
            <a:spLocks noChangeShapeType="1"/>
          </p:cNvSpPr>
          <p:nvPr/>
        </p:nvSpPr>
        <p:spPr bwMode="auto">
          <a:xfrm flipH="1">
            <a:off x="7391400" y="2286000"/>
            <a:ext cx="762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6" name="Line 176"/>
          <p:cNvSpPr>
            <a:spLocks noChangeShapeType="1"/>
          </p:cNvSpPr>
          <p:nvPr/>
        </p:nvSpPr>
        <p:spPr bwMode="auto">
          <a:xfrm flipH="1">
            <a:off x="7467600" y="6400800"/>
            <a:ext cx="1143000" cy="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7" name="Line 177"/>
          <p:cNvSpPr>
            <a:spLocks noChangeShapeType="1"/>
          </p:cNvSpPr>
          <p:nvPr/>
        </p:nvSpPr>
        <p:spPr bwMode="auto">
          <a:xfrm>
            <a:off x="8839200" y="2895600"/>
            <a:ext cx="0" cy="25146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8" name="Line 178"/>
          <p:cNvSpPr>
            <a:spLocks noChangeShapeType="1"/>
          </p:cNvSpPr>
          <p:nvPr/>
        </p:nvSpPr>
        <p:spPr bwMode="auto">
          <a:xfrm>
            <a:off x="5257800" y="6248400"/>
            <a:ext cx="381000" cy="0"/>
          </a:xfrm>
          <a:prstGeom prst="line">
            <a:avLst/>
          </a:prstGeom>
          <a:noFill/>
          <a:ln w="101600">
            <a:solidFill>
              <a:srgbClr val="FFFF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9" name="Rectangle 179"/>
          <p:cNvSpPr>
            <a:spLocks noChangeArrowheads="1"/>
          </p:cNvSpPr>
          <p:nvPr/>
        </p:nvSpPr>
        <p:spPr bwMode="auto">
          <a:xfrm>
            <a:off x="7985125" y="350838"/>
            <a:ext cx="260350" cy="83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0" name="Rectangle 180"/>
          <p:cNvSpPr>
            <a:spLocks noChangeArrowheads="1"/>
          </p:cNvSpPr>
          <p:nvPr/>
        </p:nvSpPr>
        <p:spPr bwMode="auto">
          <a:xfrm>
            <a:off x="2803525" y="4694238"/>
            <a:ext cx="260350" cy="64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1" name="Rectangle 181"/>
          <p:cNvSpPr>
            <a:spLocks noChangeArrowheads="1"/>
          </p:cNvSpPr>
          <p:nvPr/>
        </p:nvSpPr>
        <p:spPr bwMode="auto">
          <a:xfrm>
            <a:off x="5394325" y="4846638"/>
            <a:ext cx="260350" cy="64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2" name="Rectangle 182"/>
          <p:cNvSpPr>
            <a:spLocks noChangeArrowheads="1"/>
          </p:cNvSpPr>
          <p:nvPr/>
        </p:nvSpPr>
        <p:spPr bwMode="auto">
          <a:xfrm>
            <a:off x="7070725" y="960438"/>
            <a:ext cx="260350" cy="64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0</a:t>
            </a:r>
          </a:p>
          <a:p>
            <a:endParaRPr lang="en-US" sz="1200" b="1"/>
          </a:p>
          <a:p>
            <a:r>
              <a:rPr lang="en-US" sz="1200" b="1"/>
              <a:t>1</a:t>
            </a:r>
          </a:p>
        </p:txBody>
      </p:sp>
      <p:sp>
        <p:nvSpPr>
          <p:cNvPr id="10423" name="Rectangle 183"/>
          <p:cNvSpPr>
            <a:spLocks noChangeArrowheads="1"/>
          </p:cNvSpPr>
          <p:nvPr/>
        </p:nvSpPr>
        <p:spPr bwMode="auto">
          <a:xfrm>
            <a:off x="8518525" y="5456238"/>
            <a:ext cx="260350" cy="64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1</a:t>
            </a:r>
          </a:p>
          <a:p>
            <a:endParaRPr lang="en-US" sz="1200" b="1"/>
          </a:p>
          <a:p>
            <a:r>
              <a:rPr lang="en-US" sz="1200" b="1"/>
              <a:t>0</a:t>
            </a:r>
          </a:p>
        </p:txBody>
      </p:sp>
      <p:sp>
        <p:nvSpPr>
          <p:cNvPr id="10424" name="Rectangle 184"/>
          <p:cNvSpPr>
            <a:spLocks noChangeArrowheads="1"/>
          </p:cNvSpPr>
          <p:nvPr/>
        </p:nvSpPr>
        <p:spPr bwMode="auto">
          <a:xfrm>
            <a:off x="4251325" y="1874838"/>
            <a:ext cx="303213" cy="2124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 b="1"/>
              <a:t>A</a:t>
            </a:r>
          </a:p>
          <a:p>
            <a:r>
              <a:rPr lang="en-US" sz="1200" b="1"/>
              <a:t>B</a:t>
            </a:r>
          </a:p>
          <a:p>
            <a:r>
              <a:rPr lang="en-US" sz="1200" b="1"/>
              <a:t>C</a:t>
            </a:r>
          </a:p>
          <a:p>
            <a:endParaRPr lang="en-US" sz="1200" b="1"/>
          </a:p>
          <a:p>
            <a:r>
              <a:rPr lang="en-US" sz="1200" b="1"/>
              <a:t>D</a:t>
            </a:r>
          </a:p>
          <a:p>
            <a:r>
              <a:rPr lang="en-US" sz="1200" b="1"/>
              <a:t>E</a:t>
            </a:r>
          </a:p>
          <a:p>
            <a:r>
              <a:rPr lang="en-US" sz="1200" b="1"/>
              <a:t>F</a:t>
            </a:r>
          </a:p>
          <a:p>
            <a:endParaRPr lang="en-US" sz="1200" b="1"/>
          </a:p>
          <a:p>
            <a:r>
              <a:rPr lang="en-US" sz="1200" b="1"/>
              <a:t>G</a:t>
            </a:r>
          </a:p>
          <a:p>
            <a:r>
              <a:rPr lang="en-US" sz="1200" b="1"/>
              <a:t>H</a:t>
            </a:r>
          </a:p>
          <a:p>
            <a:r>
              <a:rPr lang="en-US" sz="1200" b="1"/>
              <a:t>I</a:t>
            </a:r>
          </a:p>
        </p:txBody>
      </p:sp>
      <p:sp>
        <p:nvSpPr>
          <p:cNvPr id="10425" name="Rectangle 185"/>
          <p:cNvSpPr>
            <a:spLocks noChangeArrowheads="1"/>
          </p:cNvSpPr>
          <p:nvPr/>
        </p:nvSpPr>
        <p:spPr bwMode="auto">
          <a:xfrm>
            <a:off x="7604125" y="4465638"/>
            <a:ext cx="857250" cy="462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Read</a:t>
            </a:r>
          </a:p>
        </p:txBody>
      </p:sp>
      <p:sp>
        <p:nvSpPr>
          <p:cNvPr id="10426" name="Rectangle 186"/>
          <p:cNvSpPr>
            <a:spLocks noChangeArrowheads="1"/>
          </p:cNvSpPr>
          <p:nvPr/>
        </p:nvSpPr>
        <p:spPr bwMode="auto">
          <a:xfrm>
            <a:off x="7375525" y="5684838"/>
            <a:ext cx="892175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Mem Write</a:t>
            </a:r>
          </a:p>
        </p:txBody>
      </p:sp>
      <p:sp>
        <p:nvSpPr>
          <p:cNvPr id="10427" name="Rectangle 187"/>
          <p:cNvSpPr>
            <a:spLocks noChangeArrowheads="1"/>
          </p:cNvSpPr>
          <p:nvPr/>
        </p:nvSpPr>
        <p:spPr bwMode="auto">
          <a:xfrm>
            <a:off x="4022725" y="4084638"/>
            <a:ext cx="569913" cy="277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7" rIns="92075" bIns="46037">
            <a:prstTxWarp prst="textNoShape">
              <a:avLst/>
            </a:prstTxWarp>
            <a:spAutoFit/>
          </a:bodyPr>
          <a:lstStyle/>
          <a:p>
            <a:r>
              <a:rPr lang="en-US" sz="1200"/>
              <a:t> Write</a:t>
            </a:r>
          </a:p>
        </p:txBody>
      </p:sp>
      <p:sp>
        <p:nvSpPr>
          <p:cNvPr id="10428" name="Line 188"/>
          <p:cNvSpPr>
            <a:spLocks noChangeShapeType="1"/>
          </p:cNvSpPr>
          <p:nvPr/>
        </p:nvSpPr>
        <p:spPr bwMode="auto">
          <a:xfrm>
            <a:off x="4343400" y="609600"/>
            <a:ext cx="3962400" cy="0"/>
          </a:xfrm>
          <a:prstGeom prst="line">
            <a:avLst/>
          </a:prstGeom>
          <a:noFill/>
          <a:ln w="57150">
            <a:solidFill>
              <a:srgbClr val="3333CC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87"/>
          <p:cNvSpPr/>
          <p:nvPr/>
        </p:nvSpPr>
        <p:spPr>
          <a:xfrm>
            <a:off x="152400" y="6019800"/>
            <a:ext cx="457200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Jump Instruction Path</a:t>
            </a:r>
          </a:p>
          <a:p>
            <a:pPr>
              <a:spcBef>
                <a:spcPct val="50000"/>
              </a:spcBef>
            </a:pPr>
            <a:r>
              <a:rPr lang="en-US" dirty="0"/>
              <a:t>e.g.,    j </a:t>
            </a:r>
            <a:r>
              <a:rPr lang="en-US" dirty="0" err="1">
                <a:solidFill>
                  <a:srgbClr val="33CCCC"/>
                </a:solidFill>
              </a:rPr>
              <a:t>addr</a:t>
            </a:r>
            <a:endParaRPr lang="en-US" dirty="0"/>
          </a:p>
        </p:txBody>
      </p:sp>
      <p:sp>
        <p:nvSpPr>
          <p:cNvPr id="190" name="Line 70"/>
          <p:cNvSpPr>
            <a:spLocks noChangeShapeType="1"/>
          </p:cNvSpPr>
          <p:nvPr/>
        </p:nvSpPr>
        <p:spPr bwMode="auto">
          <a:xfrm>
            <a:off x="2590800" y="4724400"/>
            <a:ext cx="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Line 113"/>
          <p:cNvSpPr>
            <a:spLocks noChangeShapeType="1"/>
          </p:cNvSpPr>
          <p:nvPr/>
        </p:nvSpPr>
        <p:spPr bwMode="auto">
          <a:xfrm>
            <a:off x="4343400" y="1752600"/>
            <a:ext cx="304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435350" y="1987550"/>
            <a:ext cx="673100" cy="1968500"/>
            <a:chOff x="3435350" y="1987550"/>
            <a:chExt cx="673100" cy="1968500"/>
          </a:xfrm>
        </p:grpSpPr>
        <p:sp>
          <p:nvSpPr>
            <p:cNvPr id="10385" name="Oval 145"/>
            <p:cNvSpPr>
              <a:spLocks noChangeArrowheads="1"/>
            </p:cNvSpPr>
            <p:nvPr/>
          </p:nvSpPr>
          <p:spPr bwMode="auto">
            <a:xfrm>
              <a:off x="3435350" y="1987550"/>
              <a:ext cx="673100" cy="1968500"/>
            </a:xfrm>
            <a:prstGeom prst="ellipse">
              <a:avLst/>
            </a:prstGeom>
            <a:solidFill>
              <a:srgbClr val="33CC33"/>
            </a:solidFill>
            <a:ln w="1270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7" name="Rectangle 147"/>
            <p:cNvSpPr>
              <a:spLocks noChangeArrowheads="1"/>
            </p:cNvSpPr>
            <p:nvPr/>
          </p:nvSpPr>
          <p:spPr bwMode="auto">
            <a:xfrm>
              <a:off x="3641725" y="2155825"/>
              <a:ext cx="322263" cy="1581150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prstTxWarp prst="textNoShape">
                <a:avLst/>
              </a:prstTxWarp>
              <a:spAutoFit/>
            </a:bodyPr>
            <a:lstStyle/>
            <a:p>
              <a:r>
                <a:rPr lang="en-US" b="1" dirty="0"/>
                <a:t>C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N</a:t>
              </a:r>
            </a:p>
            <a:p>
              <a:r>
                <a:rPr lang="en-US" b="1" dirty="0"/>
                <a:t>T</a:t>
              </a:r>
            </a:p>
            <a:p>
              <a:r>
                <a:rPr lang="en-US" b="1" dirty="0"/>
                <a:t>R</a:t>
              </a:r>
            </a:p>
            <a:p>
              <a:r>
                <a:rPr lang="en-US" b="1" dirty="0"/>
                <a:t>O</a:t>
              </a:r>
            </a:p>
            <a:p>
              <a:r>
                <a:rPr lang="en-US" b="1" dirty="0"/>
                <a:t>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2821221"/>
      </p:ext>
    </p:extLst>
  </p:cSld>
  <p:clrMapOvr>
    <a:masterClrMapping/>
  </p:clrMapOvr>
</p:sld>
</file>

<file path=ppt/theme/theme1.xml><?xml version="1.0" encoding="utf-8"?>
<a:theme xmlns:a="http://schemas.openxmlformats.org/drawingml/2006/main" name="untitled 1">
  <a:themeElements>
    <a:clrScheme name="untitled 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ntitled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8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84" charset="0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6967</TotalTime>
  <Words>564</Words>
  <Application>Microsoft Macintosh PowerPoint</Application>
  <PresentationFormat>On-screen Show (4:3)</PresentationFormat>
  <Paragraphs>496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untitled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 Nevison</dc:creator>
  <cp:lastModifiedBy>Alyce Brady</cp:lastModifiedBy>
  <cp:revision>54</cp:revision>
  <cp:lastPrinted>2018-06-28T21:08:15Z</cp:lastPrinted>
  <dcterms:created xsi:type="dcterms:W3CDTF">2014-06-04T13:19:40Z</dcterms:created>
  <dcterms:modified xsi:type="dcterms:W3CDTF">2021-02-11T16:41:13Z</dcterms:modified>
</cp:coreProperties>
</file>