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6" r:id="rId3"/>
    <p:sldId id="285" r:id="rId4"/>
    <p:sldId id="275" r:id="rId5"/>
    <p:sldId id="276" r:id="rId6"/>
    <p:sldId id="274" r:id="rId7"/>
    <p:sldId id="257" r:id="rId8"/>
    <p:sldId id="258" r:id="rId9"/>
    <p:sldId id="261" r:id="rId10"/>
    <p:sldId id="264" r:id="rId11"/>
    <p:sldId id="262" r:id="rId12"/>
    <p:sldId id="259" r:id="rId13"/>
    <p:sldId id="263" r:id="rId14"/>
    <p:sldId id="265" r:id="rId15"/>
    <p:sldId id="266" r:id="rId16"/>
    <p:sldId id="267" r:id="rId17"/>
    <p:sldId id="282" r:id="rId18"/>
    <p:sldId id="283" r:id="rId19"/>
    <p:sldId id="284" r:id="rId20"/>
    <p:sldId id="268" r:id="rId21"/>
    <p:sldId id="269" r:id="rId22"/>
    <p:sldId id="270" r:id="rId23"/>
    <p:sldId id="271" r:id="rId24"/>
    <p:sldId id="272" r:id="rId25"/>
    <p:sldId id="278" r:id="rId26"/>
    <p:sldId id="273" r:id="rId27"/>
    <p:sldId id="277" r:id="rId28"/>
    <p:sldId id="279" r:id="rId29"/>
    <p:sldId id="280" r:id="rId30"/>
    <p:sldId id="281"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10/11/2017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10/11/2017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10/11/2017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10/11/2017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dirty="0"/>
              <a:t>10/11/2017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10/11/2017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10/11/2017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10/11/2017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10/11/2017</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dirty="0"/>
              <a:t>10/11/2017</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dirty="0"/>
              <a:t>10/11/2017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dirty="0"/>
              <a:t>10/11/2017</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en.wikipedia.org/wiki/Adi_Shamir" TargetMode="External"/><Relationship Id="rId2" Type="http://schemas.openxmlformats.org/officeDocument/2006/relationships/hyperlink" Target="http://en.wikipedia.org/wiki/Ron_Rivest" TargetMode="External"/><Relationship Id="rId1" Type="http://schemas.openxmlformats.org/officeDocument/2006/relationships/slideLayout" Target="../slideLayouts/slideLayout2.xml"/><Relationship Id="rId4" Type="http://schemas.openxmlformats.org/officeDocument/2006/relationships/hyperlink" Target="http://en.wikipedia.org/wiki/Leonard_Adleman"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(Computer) Security</a:t>
            </a:r>
            <a:endParaRPr lang="en-US" dirty="0"/>
          </a:p>
        </p:txBody>
      </p:sp>
      <p:sp>
        <p:nvSpPr>
          <p:cNvPr id="3" name="Subtitle 2"/>
          <p:cNvSpPr>
            <a:spLocks noGrp="1"/>
          </p:cNvSpPr>
          <p:nvPr>
            <p:ph type="subTitle" idx="1"/>
          </p:nvPr>
        </p:nvSpPr>
        <p:spPr/>
        <p:txBody>
          <a:bodyPr/>
          <a:lstStyle/>
          <a:p>
            <a:r>
              <a:rPr lang="en-US" dirty="0" smtClean="0"/>
              <a:t>“keep it secret, keep it safe”</a:t>
            </a:r>
            <a:endParaRPr lang="en-US" dirty="0"/>
          </a:p>
        </p:txBody>
      </p:sp>
    </p:spTree>
    <p:extLst>
      <p:ext uri="{BB962C8B-B14F-4D97-AF65-F5344CB8AC3E}">
        <p14:creationId xmlns:p14="http://schemas.microsoft.com/office/powerpoint/2010/main" val="19906257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Confidentiality</a:t>
            </a:r>
            <a:endParaRPr lang="en-US" dirty="0"/>
          </a:p>
        </p:txBody>
      </p:sp>
      <p:sp>
        <p:nvSpPr>
          <p:cNvPr id="3" name="Content Placeholder 2"/>
          <p:cNvSpPr>
            <a:spLocks noGrp="1"/>
          </p:cNvSpPr>
          <p:nvPr>
            <p:ph idx="1"/>
          </p:nvPr>
        </p:nvSpPr>
        <p:spPr/>
        <p:txBody>
          <a:bodyPr/>
          <a:lstStyle/>
          <a:p>
            <a:r>
              <a:rPr lang="en-US" dirty="0" smtClean="0"/>
              <a:t>A message from Alice to Bob cannot be understood by Charles or Eve, even though it goes via public channels (phone, email, texting, internet, radio …..)</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25936" y="2931737"/>
            <a:ext cx="6201088" cy="2937357"/>
          </a:xfrm>
          <a:prstGeom prst="rect">
            <a:avLst/>
          </a:prstGeom>
        </p:spPr>
      </p:pic>
    </p:spTree>
    <p:extLst>
      <p:ext uri="{BB962C8B-B14F-4D97-AF65-F5344CB8AC3E}">
        <p14:creationId xmlns:p14="http://schemas.microsoft.com/office/powerpoint/2010/main" val="6378408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Codes and Cyphers</a:t>
            </a:r>
            <a:endParaRPr lang="en-US" dirty="0"/>
          </a:p>
        </p:txBody>
      </p:sp>
      <p:sp>
        <p:nvSpPr>
          <p:cNvPr id="3" name="Content Placeholder 2"/>
          <p:cNvSpPr>
            <a:spLocks noGrp="1"/>
          </p:cNvSpPr>
          <p:nvPr>
            <p:ph idx="1"/>
          </p:nvPr>
        </p:nvSpPr>
        <p:spPr/>
        <p:txBody>
          <a:bodyPr/>
          <a:lstStyle/>
          <a:p>
            <a:r>
              <a:rPr lang="en-US" dirty="0" smtClean="0"/>
              <a:t>Code:</a:t>
            </a:r>
          </a:p>
          <a:p>
            <a:pPr lvl="1"/>
            <a:r>
              <a:rPr lang="en-US" dirty="0" smtClean="0"/>
              <a:t>Clear text:  	Rob the bank</a:t>
            </a:r>
          </a:p>
          <a:p>
            <a:pPr lvl="1"/>
            <a:r>
              <a:rPr lang="en-US" dirty="0" smtClean="0"/>
              <a:t>Secret text:  	Uncle Fred drove Aunt Sally to the mall today.</a:t>
            </a:r>
          </a:p>
          <a:p>
            <a:pPr lvl="1"/>
            <a:r>
              <a:rPr lang="en-US" dirty="0" smtClean="0"/>
              <a:t>Clear text: 	Get out of town….NOW.</a:t>
            </a:r>
          </a:p>
          <a:p>
            <a:pPr lvl="1"/>
            <a:r>
              <a:rPr lang="en-US" dirty="0" smtClean="0"/>
              <a:t>Secret text:  	The vet says your cat is in great health and not fat at all.</a:t>
            </a:r>
          </a:p>
          <a:p>
            <a:r>
              <a:rPr lang="en-US" dirty="0" smtClean="0"/>
              <a:t>Encryption or cypher:</a:t>
            </a:r>
          </a:p>
          <a:p>
            <a:pPr marL="578358" lvl="1" indent="-285750"/>
            <a:r>
              <a:rPr lang="en-US" dirty="0" smtClean="0"/>
              <a:t>Clear text: 	The </a:t>
            </a:r>
            <a:r>
              <a:rPr lang="en-US" dirty="0"/>
              <a:t>quick brown fox jumps over the lazy dog</a:t>
            </a:r>
            <a:r>
              <a:rPr lang="en-US" dirty="0" smtClean="0"/>
              <a:t>.</a:t>
            </a:r>
          </a:p>
          <a:p>
            <a:pPr marL="578358" lvl="1" indent="-285750"/>
            <a:r>
              <a:rPr lang="en-US" dirty="0" smtClean="0"/>
              <a:t>Secret text:	</a:t>
            </a:r>
            <a:r>
              <a:rPr lang="en-US" dirty="0"/>
              <a:t> Gsv jfrxp yildm ulc qfnkh levi gsv ozab wlt</a:t>
            </a:r>
            <a:r>
              <a:rPr lang="en-US" dirty="0" smtClean="0"/>
              <a:t>.</a:t>
            </a:r>
          </a:p>
          <a:p>
            <a:pPr marL="292608" lvl="1" indent="0">
              <a:buNone/>
            </a:pPr>
            <a:endParaRPr lang="en-US" dirty="0"/>
          </a:p>
          <a:p>
            <a:pPr marL="0" indent="0">
              <a:buNone/>
            </a:pPr>
            <a:r>
              <a:rPr lang="en-US" dirty="0" smtClean="0"/>
              <a:t>Because codes can’t be broken and are somewhat limited, we will concentrate on encryption.   Besides, computers are very good at encryption.</a:t>
            </a:r>
            <a:endParaRPr lang="en-US" dirty="0"/>
          </a:p>
          <a:p>
            <a:pPr marL="0" indent="0">
              <a:buNone/>
            </a:pPr>
            <a:endParaRPr lang="en-US" dirty="0" smtClean="0"/>
          </a:p>
        </p:txBody>
      </p:sp>
    </p:spTree>
    <p:extLst>
      <p:ext uri="{BB962C8B-B14F-4D97-AF65-F5344CB8AC3E}">
        <p14:creationId xmlns:p14="http://schemas.microsoft.com/office/powerpoint/2010/main" val="585946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r>
              <a:rPr lang="en-US" dirty="0" smtClean="0"/>
              <a:t>Simple substitution</a:t>
            </a:r>
          </a:p>
          <a:p>
            <a:pPr lvl="1"/>
            <a:r>
              <a:rPr lang="en-US" dirty="0" smtClean="0"/>
              <a:t>Each character is replaced by another character using a table known to Alice and Bob, but no one else</a:t>
            </a:r>
          </a:p>
          <a:p>
            <a:pPr lvl="1"/>
            <a:r>
              <a:rPr lang="en-US" dirty="0" smtClean="0"/>
              <a:t>ABCDEFGHIJKLMNOPQURSTUVWXYZ</a:t>
            </a:r>
          </a:p>
          <a:p>
            <a:pPr lvl="1"/>
            <a:r>
              <a:rPr lang="en-US" dirty="0" smtClean="0"/>
              <a:t>ZYXWVUTSRUQPONMLKJIHGFEDCBA</a:t>
            </a:r>
          </a:p>
          <a:p>
            <a:r>
              <a:rPr lang="en-US" dirty="0" smtClean="0"/>
              <a:t>The table must be kept secret or the whole thing doesn’t work.</a:t>
            </a:r>
          </a:p>
          <a:p>
            <a:r>
              <a:rPr lang="en-US" dirty="0" smtClean="0"/>
              <a:t>Easy to break (we’ll do one later)</a:t>
            </a:r>
          </a:p>
          <a:p>
            <a:r>
              <a:rPr lang="en-US" dirty="0" smtClean="0"/>
              <a:t>Caesar's Cypher is a simpler to remember variation of a simple substitution cypher and is therefore easier to break.   </a:t>
            </a:r>
          </a:p>
          <a:p>
            <a:pPr lvl="1"/>
            <a:r>
              <a:rPr lang="en-US" dirty="0" smtClean="0"/>
              <a:t>Assign a number to each letter:  A=1, B=2</a:t>
            </a:r>
          </a:p>
          <a:p>
            <a:pPr lvl="1"/>
            <a:r>
              <a:rPr lang="en-US" dirty="0" smtClean="0"/>
              <a:t>Add a number to the letter value to get a new letter</a:t>
            </a:r>
          </a:p>
          <a:p>
            <a:pPr lvl="1"/>
            <a:r>
              <a:rPr lang="en-US" dirty="0" smtClean="0"/>
              <a:t>Subtract the number from the encrypted letter to get the clear text</a:t>
            </a:r>
            <a:endParaRPr lang="en-US" dirty="0"/>
          </a:p>
        </p:txBody>
      </p:sp>
    </p:spTree>
    <p:extLst>
      <p:ext uri="{BB962C8B-B14F-4D97-AF65-F5344CB8AC3E}">
        <p14:creationId xmlns:p14="http://schemas.microsoft.com/office/powerpoint/2010/main" val="2676162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Breaking a Simple Substitution Cypher</a:t>
            </a:r>
          </a:p>
        </p:txBody>
      </p:sp>
      <p:sp>
        <p:nvSpPr>
          <p:cNvPr id="3" name="Content Placeholder 2"/>
          <p:cNvSpPr>
            <a:spLocks noGrp="1"/>
          </p:cNvSpPr>
          <p:nvPr>
            <p:ph idx="1"/>
          </p:nvPr>
        </p:nvSpPr>
        <p:spPr/>
        <p:txBody>
          <a:bodyPr/>
          <a:lstStyle/>
          <a:p>
            <a:r>
              <a:rPr lang="en-US" dirty="0"/>
              <a:t>Brute force attack:   Try every combination until you hit the right one.</a:t>
            </a:r>
          </a:p>
          <a:p>
            <a:pPr lvl="1"/>
            <a:r>
              <a:rPr lang="en-US" dirty="0"/>
              <a:t>Number of </a:t>
            </a:r>
            <a:r>
              <a:rPr lang="en-US" dirty="0" smtClean="0"/>
              <a:t>tries </a:t>
            </a:r>
            <a:r>
              <a:rPr lang="en-US" dirty="0"/>
              <a:t>is on the order of 26! … too large to be useful</a:t>
            </a:r>
          </a:p>
          <a:p>
            <a:pPr lvl="1"/>
            <a:r>
              <a:rPr lang="en-US" dirty="0"/>
              <a:t>Knowledge of the language (e.g., English or Klingon) gives the code breaker an edge</a:t>
            </a:r>
          </a:p>
          <a:p>
            <a:pPr lvl="1"/>
            <a:r>
              <a:rPr lang="en-US" dirty="0"/>
              <a:t>The best attack is</a:t>
            </a:r>
            <a:r>
              <a:rPr lang="en-US" dirty="0" smtClean="0"/>
              <a:t>…..</a:t>
            </a:r>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r>
              <a:rPr lang="en-US" dirty="0" smtClean="0"/>
              <a:t>ETAOINSHRDLCUMWFGYPBVKJXQZ</a:t>
            </a:r>
          </a:p>
          <a:p>
            <a:pPr lvl="1"/>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8682" y="3580231"/>
            <a:ext cx="3362794" cy="1371791"/>
          </a:xfrm>
          <a:prstGeom prst="rect">
            <a:avLst/>
          </a:prstGeom>
        </p:spPr>
      </p:pic>
    </p:spTree>
    <p:extLst>
      <p:ext uri="{BB962C8B-B14F-4D97-AF65-F5344CB8AC3E}">
        <p14:creationId xmlns:p14="http://schemas.microsoft.com/office/powerpoint/2010/main" val="1328187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Makes a Good Encryption?</a:t>
            </a:r>
            <a:endParaRPr lang="en-US" dirty="0"/>
          </a:p>
        </p:txBody>
      </p:sp>
      <p:sp>
        <p:nvSpPr>
          <p:cNvPr id="3" name="Content Placeholder 2"/>
          <p:cNvSpPr>
            <a:spLocks noGrp="1"/>
          </p:cNvSpPr>
          <p:nvPr>
            <p:ph idx="1"/>
          </p:nvPr>
        </p:nvSpPr>
        <p:spPr/>
        <p:txBody>
          <a:bodyPr/>
          <a:lstStyle/>
          <a:p>
            <a:pPr marL="578358" lvl="1" indent="-285750">
              <a:buFont typeface="Arial" panose="020B0604020202020204" pitchFamily="34" charset="0"/>
              <a:buChar char="•"/>
            </a:pPr>
            <a:r>
              <a:rPr lang="en-US" dirty="0" smtClean="0"/>
              <a:t>Must be reliable and tolerate errors.   Fortunately, humans are good at understanding text messages with minor (and often serious) errors.   </a:t>
            </a:r>
          </a:p>
          <a:p>
            <a:pPr marL="578358" lvl="1" indent="-285750">
              <a:buFont typeface="Arial" panose="020B0604020202020204" pitchFamily="34" charset="0"/>
              <a:buChar char="•"/>
            </a:pPr>
            <a:r>
              <a:rPr lang="en-US" dirty="0" smtClean="0"/>
              <a:t>Must be impossible, or at least difficult, to decrypt without the key(s)</a:t>
            </a:r>
          </a:p>
          <a:p>
            <a:pPr marL="578358" lvl="1" indent="-285750">
              <a:buFont typeface="Arial" panose="020B0604020202020204" pitchFamily="34" charset="0"/>
              <a:buChar char="•"/>
            </a:pPr>
            <a:r>
              <a:rPr lang="en-US" dirty="0" smtClean="0"/>
              <a:t>For streaming data, such as voice or video, must be fast</a:t>
            </a:r>
          </a:p>
          <a:p>
            <a:pPr marL="578358" lvl="1" indent="-285750">
              <a:buFont typeface="Arial" panose="020B0604020202020204" pitchFamily="34" charset="0"/>
              <a:buChar char="•"/>
            </a:pPr>
            <a:r>
              <a:rPr lang="en-US" dirty="0" smtClean="0"/>
              <a:t>Should be a public method with privately held keys.  (Why?  So more people will try to break it.)</a:t>
            </a:r>
          </a:p>
          <a:p>
            <a:pPr marL="578358" lvl="1" indent="-285750">
              <a:buFont typeface="Arial" panose="020B0604020202020204" pitchFamily="34" charset="0"/>
              <a:buChar char="•"/>
            </a:pPr>
            <a:r>
              <a:rPr lang="en-US" dirty="0" smtClean="0"/>
              <a:t>PARANOIA!   Should not have ever been touched by the NSA (National Security Agency).   </a:t>
            </a:r>
          </a:p>
          <a:p>
            <a:pPr marL="761238" lvl="2" indent="-285750">
              <a:buFont typeface="Arial" panose="020B0604020202020204" pitchFamily="34" charset="0"/>
              <a:buChar char="•"/>
            </a:pPr>
            <a:r>
              <a:rPr lang="en-US" dirty="0" smtClean="0"/>
              <a:t>Legally mandated encryption with keys held in  a “vault” maintained by NSA.  DEFEATED.</a:t>
            </a:r>
          </a:p>
          <a:p>
            <a:pPr marL="761238" lvl="2" indent="-285750">
              <a:buFont typeface="Arial" panose="020B0604020202020204" pitchFamily="34" charset="0"/>
              <a:buChar char="•"/>
            </a:pPr>
            <a:r>
              <a:rPr lang="en-US" dirty="0" smtClean="0"/>
              <a:t>Clipper chip…hardware encryption from NSA (with a back door).  DEFEATED.</a:t>
            </a:r>
          </a:p>
          <a:p>
            <a:pPr marL="761238" lvl="2" indent="-285750">
              <a:buFont typeface="Arial" panose="020B0604020202020204" pitchFamily="34" charset="0"/>
              <a:buChar char="•"/>
            </a:pPr>
            <a:r>
              <a:rPr lang="en-US" dirty="0" smtClean="0"/>
              <a:t>Skipjack phone…on the fly encryption of voice (with an NSA back door). DEFEATED.</a:t>
            </a:r>
            <a:endParaRPr lang="en-US" dirty="0"/>
          </a:p>
        </p:txBody>
      </p:sp>
    </p:spTree>
    <p:extLst>
      <p:ext uri="{BB962C8B-B14F-4D97-AF65-F5344CB8AC3E}">
        <p14:creationId xmlns:p14="http://schemas.microsoft.com/office/powerpoint/2010/main" val="2495943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Industry Standard Encryptions</a:t>
            </a:r>
            <a:endParaRPr lang="en-US" dirty="0"/>
          </a:p>
        </p:txBody>
      </p:sp>
      <p:sp>
        <p:nvSpPr>
          <p:cNvPr id="3" name="Content Placeholder 2"/>
          <p:cNvSpPr>
            <a:spLocks noGrp="1"/>
          </p:cNvSpPr>
          <p:nvPr>
            <p:ph idx="1"/>
          </p:nvPr>
        </p:nvSpPr>
        <p:spPr/>
        <p:txBody>
          <a:bodyPr/>
          <a:lstStyle/>
          <a:p>
            <a:r>
              <a:rPr lang="en-US" dirty="0" smtClean="0"/>
              <a:t>DES	Data Encryption Standard </a:t>
            </a:r>
          </a:p>
          <a:p>
            <a:pPr lvl="1"/>
            <a:r>
              <a:rPr lang="en-US" dirty="0" smtClean="0"/>
              <a:t>Developed with the help of the NSA</a:t>
            </a:r>
          </a:p>
          <a:p>
            <a:pPr lvl="1"/>
            <a:r>
              <a:rPr lang="en-US" dirty="0" smtClean="0"/>
              <a:t>May have a “back door”   Oops!</a:t>
            </a:r>
          </a:p>
          <a:p>
            <a:pPr lvl="1"/>
            <a:r>
              <a:rPr lang="en-US" dirty="0" smtClean="0"/>
              <a:t>withdrawn  by National Institute of Standards and Technology – NIST</a:t>
            </a:r>
          </a:p>
          <a:p>
            <a:r>
              <a:rPr lang="en-US" dirty="0" smtClean="0"/>
              <a:t>AES</a:t>
            </a:r>
            <a:r>
              <a:rPr lang="en-US" dirty="0"/>
              <a:t>	</a:t>
            </a:r>
            <a:r>
              <a:rPr lang="en-US" dirty="0" smtClean="0"/>
              <a:t>Advanced </a:t>
            </a:r>
            <a:r>
              <a:rPr lang="en-US" dirty="0"/>
              <a:t>Encryption Standard </a:t>
            </a:r>
          </a:p>
          <a:p>
            <a:pPr lvl="1"/>
            <a:r>
              <a:rPr lang="en-US" dirty="0"/>
              <a:t>withdrawn  by National Institute of Standards and Technology – </a:t>
            </a:r>
            <a:r>
              <a:rPr lang="en-US" dirty="0" smtClean="0"/>
              <a:t>NIST</a:t>
            </a:r>
          </a:p>
          <a:p>
            <a:r>
              <a:rPr lang="en-US" dirty="0" smtClean="0"/>
              <a:t>RSA</a:t>
            </a:r>
            <a:r>
              <a:rPr lang="en-US" dirty="0"/>
              <a:t>	</a:t>
            </a:r>
            <a:r>
              <a:rPr lang="en-US" dirty="0">
                <a:hlinkClick r:id="rId2" tooltip="Ron Rivest"/>
              </a:rPr>
              <a:t>Ron Rivest</a:t>
            </a:r>
            <a:r>
              <a:rPr lang="en-US" dirty="0"/>
              <a:t>, </a:t>
            </a:r>
            <a:r>
              <a:rPr lang="en-US" dirty="0">
                <a:hlinkClick r:id="rId3" tooltip="Adi Shamir"/>
              </a:rPr>
              <a:t>Adi Shamir</a:t>
            </a:r>
            <a:r>
              <a:rPr lang="en-US" dirty="0"/>
              <a:t> and </a:t>
            </a:r>
            <a:r>
              <a:rPr lang="en-US" dirty="0">
                <a:hlinkClick r:id="rId4" tooltip="Leonard Adleman"/>
              </a:rPr>
              <a:t>Leonard Adleman</a:t>
            </a:r>
            <a:endParaRPr lang="en-US" dirty="0"/>
          </a:p>
          <a:p>
            <a:pPr lvl="1"/>
            <a:r>
              <a:rPr lang="en-US" dirty="0" smtClean="0"/>
              <a:t>First widely used “public key/private key” security</a:t>
            </a:r>
            <a:endParaRPr lang="en-US" dirty="0"/>
          </a:p>
          <a:p>
            <a:pPr lvl="1"/>
            <a:r>
              <a:rPr lang="en-US" dirty="0" smtClean="0"/>
              <a:t>Depends upon factoring large numbers</a:t>
            </a:r>
            <a:endParaRPr lang="en-US" dirty="0"/>
          </a:p>
          <a:p>
            <a:pPr lvl="1"/>
            <a:r>
              <a:rPr lang="en-US" dirty="0" smtClean="0"/>
              <a:t>So far, so good (more later if there is time…..)</a:t>
            </a:r>
            <a:endParaRPr lang="en-US" dirty="0"/>
          </a:p>
          <a:p>
            <a:pPr marL="201168" lvl="1" indent="0">
              <a:buNone/>
            </a:pPr>
            <a:endParaRPr lang="en-US" dirty="0"/>
          </a:p>
          <a:p>
            <a:endParaRPr lang="en-US" dirty="0"/>
          </a:p>
        </p:txBody>
      </p:sp>
    </p:spTree>
    <p:extLst>
      <p:ext uri="{BB962C8B-B14F-4D97-AF65-F5344CB8AC3E}">
        <p14:creationId xmlns:p14="http://schemas.microsoft.com/office/powerpoint/2010/main" val="1821587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Symmetric Key vs Public/Private key</a:t>
            </a:r>
            <a:endParaRPr lang="en-US" dirty="0"/>
          </a:p>
        </p:txBody>
      </p:sp>
      <p:sp>
        <p:nvSpPr>
          <p:cNvPr id="3" name="Content Placeholder 2"/>
          <p:cNvSpPr>
            <a:spLocks noGrp="1"/>
          </p:cNvSpPr>
          <p:nvPr>
            <p:ph idx="1"/>
          </p:nvPr>
        </p:nvSpPr>
        <p:spPr/>
        <p:txBody>
          <a:bodyPr>
            <a:normAutofit lnSpcReduction="10000"/>
          </a:bodyPr>
          <a:lstStyle/>
          <a:p>
            <a:r>
              <a:rPr lang="en-US" dirty="0" smtClean="0"/>
              <a:t>Symmetric key cryptography</a:t>
            </a:r>
          </a:p>
          <a:p>
            <a:pPr lvl="1"/>
            <a:r>
              <a:rPr lang="en-US" dirty="0" smtClean="0"/>
              <a:t>Same key to encrypt/decrypt</a:t>
            </a:r>
          </a:p>
          <a:p>
            <a:pPr lvl="1"/>
            <a:r>
              <a:rPr lang="en-US" dirty="0" smtClean="0"/>
              <a:t>Can always be defeated by a “brute force” attack</a:t>
            </a:r>
          </a:p>
          <a:p>
            <a:pPr lvl="1"/>
            <a:r>
              <a:rPr lang="en-US" dirty="0" smtClean="0"/>
              <a:t>The longer the key, the better the security</a:t>
            </a:r>
          </a:p>
          <a:p>
            <a:pPr lvl="1"/>
            <a:r>
              <a:rPr lang="en-US" dirty="0" smtClean="0"/>
              <a:t>Periodically changing the key improves the security</a:t>
            </a:r>
          </a:p>
          <a:p>
            <a:pPr lvl="1"/>
            <a:r>
              <a:rPr lang="en-US" dirty="0" smtClean="0"/>
              <a:t>Key exchange must be private</a:t>
            </a:r>
          </a:p>
          <a:p>
            <a:r>
              <a:rPr lang="en-US" dirty="0" smtClean="0"/>
              <a:t>Public key/Private </a:t>
            </a:r>
            <a:r>
              <a:rPr lang="en-US" dirty="0"/>
              <a:t>key cryptography</a:t>
            </a:r>
          </a:p>
          <a:p>
            <a:pPr lvl="1"/>
            <a:r>
              <a:rPr lang="en-US" dirty="0" smtClean="0"/>
              <a:t>One key is held secret, the other is published (literally!)</a:t>
            </a:r>
            <a:endParaRPr lang="en-US" dirty="0"/>
          </a:p>
          <a:p>
            <a:pPr lvl="1"/>
            <a:r>
              <a:rPr lang="en-US" dirty="0"/>
              <a:t>Can always be defeated by a “brute force” attack</a:t>
            </a:r>
          </a:p>
          <a:p>
            <a:pPr lvl="1"/>
            <a:r>
              <a:rPr lang="en-US" dirty="0"/>
              <a:t>The longer the key, the better the security</a:t>
            </a:r>
          </a:p>
          <a:p>
            <a:pPr lvl="1"/>
            <a:r>
              <a:rPr lang="en-US" dirty="0"/>
              <a:t>Periodically changing the key improves the security</a:t>
            </a:r>
          </a:p>
          <a:p>
            <a:pPr lvl="1"/>
            <a:r>
              <a:rPr lang="en-US" dirty="0" smtClean="0"/>
              <a:t>Has more uses than Confidentiality</a:t>
            </a:r>
            <a:endParaRPr lang="en-US" dirty="0"/>
          </a:p>
          <a:p>
            <a:pPr marL="201168" lvl="1" indent="0">
              <a:buNone/>
            </a:pPr>
            <a:endParaRPr lang="en-US" dirty="0" smtClean="0"/>
          </a:p>
        </p:txBody>
      </p:sp>
    </p:spTree>
    <p:extLst>
      <p:ext uri="{BB962C8B-B14F-4D97-AF65-F5344CB8AC3E}">
        <p14:creationId xmlns:p14="http://schemas.microsoft.com/office/powerpoint/2010/main" val="2688845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Math to Scramble a Message</a:t>
            </a:r>
            <a:endParaRPr lang="en-US" dirty="0"/>
          </a:p>
        </p:txBody>
      </p:sp>
      <p:sp>
        <p:nvSpPr>
          <p:cNvPr id="3" name="Content Placeholder 2"/>
          <p:cNvSpPr>
            <a:spLocks noGrp="1"/>
          </p:cNvSpPr>
          <p:nvPr>
            <p:ph idx="1"/>
          </p:nvPr>
        </p:nvSpPr>
        <p:spPr/>
        <p:txBody>
          <a:bodyPr/>
          <a:lstStyle/>
          <a:p>
            <a:r>
              <a:rPr lang="en-US" dirty="0" smtClean="0"/>
              <a:t>Simple substitution works for up to about 12 year olds</a:t>
            </a:r>
          </a:p>
          <a:p>
            <a:r>
              <a:rPr lang="en-US" dirty="0" smtClean="0"/>
              <a:t>Keyed substitution (5736362121)</a:t>
            </a:r>
          </a:p>
          <a:p>
            <a:pPr lvl="1"/>
            <a:r>
              <a:rPr lang="en-US" dirty="0" smtClean="0"/>
              <a:t>Works well if only humans are involved</a:t>
            </a:r>
          </a:p>
          <a:p>
            <a:pPr lvl="1"/>
            <a:r>
              <a:rPr lang="en-US" dirty="0" smtClean="0"/>
              <a:t>Computers can break this fairly easily</a:t>
            </a:r>
          </a:p>
          <a:p>
            <a:r>
              <a:rPr lang="en-US" dirty="0" smtClean="0"/>
              <a:t>Other “symmetric” methods</a:t>
            </a:r>
          </a:p>
          <a:p>
            <a:pPr lvl="1"/>
            <a:r>
              <a:rPr lang="en-US" dirty="0" smtClean="0"/>
              <a:t>Same key to encrypt as decrypt</a:t>
            </a:r>
          </a:p>
          <a:p>
            <a:pPr lvl="1"/>
            <a:r>
              <a:rPr lang="en-US" dirty="0" smtClean="0"/>
              <a:t>Must keep key safe</a:t>
            </a:r>
          </a:p>
          <a:p>
            <a:pPr lvl="1"/>
            <a:r>
              <a:rPr lang="en-US" dirty="0" smtClean="0"/>
              <a:t>Can be broken fairly easily</a:t>
            </a:r>
          </a:p>
          <a:p>
            <a:pPr lvl="1"/>
            <a:r>
              <a:rPr lang="en-US" dirty="0" smtClean="0"/>
              <a:t>Change keys often (must have secret distribution)</a:t>
            </a:r>
          </a:p>
          <a:p>
            <a:endParaRPr lang="en-US" dirty="0"/>
          </a:p>
        </p:txBody>
      </p:sp>
    </p:spTree>
    <p:extLst>
      <p:ext uri="{BB962C8B-B14F-4D97-AF65-F5344CB8AC3E}">
        <p14:creationId xmlns:p14="http://schemas.microsoft.com/office/powerpoint/2010/main" val="375092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One-way Formulas</a:t>
            </a:r>
            <a:endParaRPr lang="en-US" dirty="0"/>
          </a:p>
        </p:txBody>
      </p:sp>
      <p:sp>
        <p:nvSpPr>
          <p:cNvPr id="3" name="Content Placeholder 2"/>
          <p:cNvSpPr>
            <a:spLocks noGrp="1"/>
          </p:cNvSpPr>
          <p:nvPr>
            <p:ph idx="1"/>
          </p:nvPr>
        </p:nvSpPr>
        <p:spPr/>
        <p:txBody>
          <a:bodyPr/>
          <a:lstStyle/>
          <a:p>
            <a:r>
              <a:rPr lang="en-US" dirty="0" smtClean="0"/>
              <a:t>We need something that is one-way</a:t>
            </a:r>
          </a:p>
          <a:p>
            <a:pPr lvl="1"/>
            <a:r>
              <a:rPr lang="en-US" dirty="0" smtClean="0"/>
              <a:t>Secret text does not help to find the key</a:t>
            </a:r>
          </a:p>
          <a:p>
            <a:pPr lvl="1"/>
            <a:r>
              <a:rPr lang="en-US" dirty="0" smtClean="0"/>
              <a:t>Should tolerate errors</a:t>
            </a:r>
          </a:p>
          <a:p>
            <a:pPr lvl="1"/>
            <a:r>
              <a:rPr lang="en-US" dirty="0" smtClean="0"/>
              <a:t>Usually not as good and the inventor thinks it is…. (*sigh*)</a:t>
            </a:r>
          </a:p>
          <a:p>
            <a:pPr lvl="1"/>
            <a:endParaRPr lang="en-US" dirty="0"/>
          </a:p>
          <a:p>
            <a:r>
              <a:rPr lang="en-US" dirty="0" smtClean="0"/>
              <a:t>Best so far involve:</a:t>
            </a:r>
          </a:p>
          <a:p>
            <a:pPr lvl="1"/>
            <a:r>
              <a:rPr lang="en-US" dirty="0" smtClean="0"/>
              <a:t>One-way encryption</a:t>
            </a:r>
          </a:p>
          <a:p>
            <a:pPr lvl="1"/>
            <a:r>
              <a:rPr lang="en-US" dirty="0" smtClean="0"/>
              <a:t>Data rotation (?????)</a:t>
            </a:r>
          </a:p>
          <a:p>
            <a:pPr lvl="1"/>
            <a:r>
              <a:rPr lang="en-US" dirty="0" smtClean="0"/>
              <a:t>Modular arithmetic (x mod y)</a:t>
            </a:r>
          </a:p>
          <a:p>
            <a:pPr lvl="1"/>
            <a:r>
              <a:rPr lang="en-US" dirty="0" smtClean="0"/>
              <a:t>Large primes (?????)</a:t>
            </a:r>
          </a:p>
          <a:p>
            <a:pPr lvl="1"/>
            <a:r>
              <a:rPr lang="en-US" dirty="0" smtClean="0"/>
              <a:t>Multiple steps</a:t>
            </a:r>
            <a:endParaRPr lang="en-US" dirty="0"/>
          </a:p>
        </p:txBody>
      </p:sp>
    </p:spTree>
    <p:extLst>
      <p:ext uri="{BB962C8B-B14F-4D97-AF65-F5344CB8AC3E}">
        <p14:creationId xmlns:p14="http://schemas.microsoft.com/office/powerpoint/2010/main" val="1922828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RSA : </a:t>
            </a:r>
            <a:r>
              <a:rPr lang="en-US" dirty="0" err="1" smtClean="0"/>
              <a:t>Rivest</a:t>
            </a:r>
            <a:r>
              <a:rPr lang="en-US" dirty="0" smtClean="0"/>
              <a:t>, Shamir, and </a:t>
            </a:r>
            <a:r>
              <a:rPr lang="en-US" dirty="0" err="1" smtClean="0"/>
              <a:t>Adleman</a:t>
            </a:r>
            <a:endParaRPr lang="en-US" dirty="0"/>
          </a:p>
        </p:txBody>
      </p:sp>
      <p:sp>
        <p:nvSpPr>
          <p:cNvPr id="3" name="Content Placeholder 2"/>
          <p:cNvSpPr>
            <a:spLocks noGrp="1"/>
          </p:cNvSpPr>
          <p:nvPr>
            <p:ph idx="1"/>
          </p:nvPr>
        </p:nvSpPr>
        <p:spPr/>
        <p:txBody>
          <a:bodyPr/>
          <a:lstStyle/>
          <a:p>
            <a:r>
              <a:rPr lang="en-US" dirty="0" smtClean="0"/>
              <a:t>RSA is the industry standard</a:t>
            </a:r>
          </a:p>
          <a:p>
            <a:pPr lvl="1"/>
            <a:r>
              <a:rPr lang="en-US" dirty="0" smtClean="0"/>
              <a:t>Key is the problem of factoring large numbers that are </a:t>
            </a:r>
            <a:r>
              <a:rPr lang="en-US" dirty="0" err="1" smtClean="0"/>
              <a:t>semiprime</a:t>
            </a:r>
            <a:r>
              <a:rPr lang="en-US" dirty="0" smtClean="0"/>
              <a:t> (the product of two primes)</a:t>
            </a:r>
          </a:p>
          <a:p>
            <a:pPr lvl="1"/>
            <a:r>
              <a:rPr lang="en-US" dirty="0" smtClean="0"/>
              <a:t>Public key / private key asymmetric encryption</a:t>
            </a:r>
          </a:p>
          <a:p>
            <a:pPr lvl="1"/>
            <a:r>
              <a:rPr lang="en-US" dirty="0" smtClean="0"/>
              <a:t>Uses multiple steps (more at the end of the course if there is time)</a:t>
            </a:r>
          </a:p>
          <a:p>
            <a:pPr lvl="1"/>
            <a:r>
              <a:rPr lang="en-US" dirty="0" smtClean="0"/>
              <a:t>Uses data rotation</a:t>
            </a:r>
          </a:p>
          <a:p>
            <a:pPr lvl="1"/>
            <a:r>
              <a:rPr lang="en-US" dirty="0" smtClean="0"/>
              <a:t>Great stuff …. Except ….</a:t>
            </a:r>
          </a:p>
          <a:p>
            <a:pPr lvl="2"/>
            <a:r>
              <a:rPr lang="en-US" dirty="0" err="1" smtClean="0"/>
              <a:t>Rivest</a:t>
            </a:r>
            <a:r>
              <a:rPr lang="en-US" dirty="0" smtClean="0"/>
              <a:t> worked for the NSA at one point</a:t>
            </a:r>
          </a:p>
        </p:txBody>
      </p:sp>
    </p:spTree>
    <p:extLst>
      <p:ext uri="{BB962C8B-B14F-4D97-AF65-F5344CB8AC3E}">
        <p14:creationId xmlns:p14="http://schemas.microsoft.com/office/powerpoint/2010/main" val="2253300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6"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80">
                                          <p:stCondLst>
                                            <p:cond delay="0"/>
                                          </p:stCondLst>
                                        </p:cTn>
                                        <p:tgtEl>
                                          <p:spTgt spid="3">
                                            <p:txEl>
                                              <p:pRg st="6" end="6"/>
                                            </p:txEl>
                                          </p:spTgt>
                                        </p:tgtEl>
                                      </p:cBhvr>
                                    </p:animEffect>
                                    <p:anim calcmode="lin" valueType="num">
                                      <p:cBhvr>
                                        <p:cTn id="28"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29"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30"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31"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32"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33" dur="26">
                                          <p:stCondLst>
                                            <p:cond delay="650"/>
                                          </p:stCondLst>
                                        </p:cTn>
                                        <p:tgtEl>
                                          <p:spTgt spid="3">
                                            <p:txEl>
                                              <p:pRg st="6" end="6"/>
                                            </p:txEl>
                                          </p:spTgt>
                                        </p:tgtEl>
                                      </p:cBhvr>
                                      <p:to x="100000" y="60000"/>
                                    </p:animScale>
                                    <p:animScale>
                                      <p:cBhvr>
                                        <p:cTn id="34" dur="166" decel="50000">
                                          <p:stCondLst>
                                            <p:cond delay="676"/>
                                          </p:stCondLst>
                                        </p:cTn>
                                        <p:tgtEl>
                                          <p:spTgt spid="3">
                                            <p:txEl>
                                              <p:pRg st="6" end="6"/>
                                            </p:txEl>
                                          </p:spTgt>
                                        </p:tgtEl>
                                      </p:cBhvr>
                                      <p:to x="100000" y="100000"/>
                                    </p:animScale>
                                    <p:animScale>
                                      <p:cBhvr>
                                        <p:cTn id="35" dur="26">
                                          <p:stCondLst>
                                            <p:cond delay="1312"/>
                                          </p:stCondLst>
                                        </p:cTn>
                                        <p:tgtEl>
                                          <p:spTgt spid="3">
                                            <p:txEl>
                                              <p:pRg st="6" end="6"/>
                                            </p:txEl>
                                          </p:spTgt>
                                        </p:tgtEl>
                                      </p:cBhvr>
                                      <p:to x="100000" y="80000"/>
                                    </p:animScale>
                                    <p:animScale>
                                      <p:cBhvr>
                                        <p:cTn id="36" dur="166" decel="50000">
                                          <p:stCondLst>
                                            <p:cond delay="1338"/>
                                          </p:stCondLst>
                                        </p:cTn>
                                        <p:tgtEl>
                                          <p:spTgt spid="3">
                                            <p:txEl>
                                              <p:pRg st="6" end="6"/>
                                            </p:txEl>
                                          </p:spTgt>
                                        </p:tgtEl>
                                      </p:cBhvr>
                                      <p:to x="100000" y="100000"/>
                                    </p:animScale>
                                    <p:animScale>
                                      <p:cBhvr>
                                        <p:cTn id="37" dur="26">
                                          <p:stCondLst>
                                            <p:cond delay="1642"/>
                                          </p:stCondLst>
                                        </p:cTn>
                                        <p:tgtEl>
                                          <p:spTgt spid="3">
                                            <p:txEl>
                                              <p:pRg st="6" end="6"/>
                                            </p:txEl>
                                          </p:spTgt>
                                        </p:tgtEl>
                                      </p:cBhvr>
                                      <p:to x="100000" y="90000"/>
                                    </p:animScale>
                                    <p:animScale>
                                      <p:cBhvr>
                                        <p:cTn id="38" dur="166" decel="50000">
                                          <p:stCondLst>
                                            <p:cond delay="1668"/>
                                          </p:stCondLst>
                                        </p:cTn>
                                        <p:tgtEl>
                                          <p:spTgt spid="3">
                                            <p:txEl>
                                              <p:pRg st="6" end="6"/>
                                            </p:txEl>
                                          </p:spTgt>
                                        </p:tgtEl>
                                      </p:cBhvr>
                                      <p:to x="100000" y="100000"/>
                                    </p:animScale>
                                    <p:animScale>
                                      <p:cBhvr>
                                        <p:cTn id="39" dur="26">
                                          <p:stCondLst>
                                            <p:cond delay="1808"/>
                                          </p:stCondLst>
                                        </p:cTn>
                                        <p:tgtEl>
                                          <p:spTgt spid="3">
                                            <p:txEl>
                                              <p:pRg st="6" end="6"/>
                                            </p:txEl>
                                          </p:spTgt>
                                        </p:tgtEl>
                                      </p:cBhvr>
                                      <p:to x="100000" y="95000"/>
                                    </p:animScale>
                                    <p:animScale>
                                      <p:cBhvr>
                                        <p:cTn id="40"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Chatham House Rule</a:t>
            </a:r>
            <a:endParaRPr lang="en-US" dirty="0"/>
          </a:p>
        </p:txBody>
      </p:sp>
      <p:sp>
        <p:nvSpPr>
          <p:cNvPr id="3" name="Content Placeholder 2"/>
          <p:cNvSpPr>
            <a:spLocks noGrp="1"/>
          </p:cNvSpPr>
          <p:nvPr>
            <p:ph idx="1"/>
          </p:nvPr>
        </p:nvSpPr>
        <p:spPr/>
        <p:txBody>
          <a:bodyPr>
            <a:normAutofit/>
          </a:bodyPr>
          <a:lstStyle/>
          <a:p>
            <a:r>
              <a:rPr lang="en-US" sz="3200" dirty="0"/>
              <a:t>When a meeting, or part thereof, is held under the </a:t>
            </a:r>
            <a:r>
              <a:rPr lang="en-US" sz="3200" b="1" dirty="0"/>
              <a:t>Chatham House Rule</a:t>
            </a:r>
            <a:r>
              <a:rPr lang="en-US" sz="3200" dirty="0"/>
              <a:t>, participants are free to use the information received, but neither the identity nor the affiliation of the speaker(s), nor that of any other participant, may be revealed.</a:t>
            </a:r>
          </a:p>
        </p:txBody>
      </p:sp>
    </p:spTree>
    <p:extLst>
      <p:ext uri="{BB962C8B-B14F-4D97-AF65-F5344CB8AC3E}">
        <p14:creationId xmlns:p14="http://schemas.microsoft.com/office/powerpoint/2010/main" val="6485431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Integrity</a:t>
            </a:r>
            <a:endParaRPr lang="en-US" dirty="0"/>
          </a:p>
        </p:txBody>
      </p:sp>
      <p:sp>
        <p:nvSpPr>
          <p:cNvPr id="3" name="Content Placeholder 2"/>
          <p:cNvSpPr>
            <a:spLocks noGrp="1"/>
          </p:cNvSpPr>
          <p:nvPr>
            <p:ph idx="1"/>
          </p:nvPr>
        </p:nvSpPr>
        <p:spPr/>
        <p:txBody>
          <a:bodyPr/>
          <a:lstStyle/>
          <a:p>
            <a:r>
              <a:rPr lang="en-US" dirty="0" smtClean="0"/>
              <a:t>Over public media, is someone changing your messages and stealing data?</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52800" y="2692887"/>
            <a:ext cx="5486400" cy="2832100"/>
          </a:xfrm>
          <a:prstGeom prst="rect">
            <a:avLst/>
          </a:prstGeom>
        </p:spPr>
      </p:pic>
    </p:spTree>
    <p:extLst>
      <p:ext uri="{BB962C8B-B14F-4D97-AF65-F5344CB8AC3E}">
        <p14:creationId xmlns:p14="http://schemas.microsoft.com/office/powerpoint/2010/main" val="41647225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Integrity</a:t>
            </a:r>
            <a:endParaRPr lang="en-US" dirty="0"/>
          </a:p>
        </p:txBody>
      </p:sp>
      <p:sp>
        <p:nvSpPr>
          <p:cNvPr id="3" name="Content Placeholder 2"/>
          <p:cNvSpPr>
            <a:spLocks noGrp="1"/>
          </p:cNvSpPr>
          <p:nvPr>
            <p:ph idx="1"/>
          </p:nvPr>
        </p:nvSpPr>
        <p:spPr/>
        <p:txBody>
          <a:bodyPr/>
          <a:lstStyle/>
          <a:p>
            <a:r>
              <a:rPr lang="en-US" dirty="0" smtClean="0"/>
              <a:t>Changed messages</a:t>
            </a:r>
          </a:p>
          <a:p>
            <a:pPr lvl="1"/>
            <a:r>
              <a:rPr lang="en-US" dirty="0" smtClean="0"/>
              <a:t>Is the message received by Bob the message Alice sent?  Enemy action</a:t>
            </a:r>
          </a:p>
          <a:p>
            <a:pPr lvl="1"/>
            <a:r>
              <a:rPr lang="en-US" dirty="0" smtClean="0"/>
              <a:t>Public key/Private key encryption can be used to “sign” a message.  Cannot be forged .</a:t>
            </a:r>
          </a:p>
          <a:p>
            <a:pPr lvl="1"/>
            <a:r>
              <a:rPr lang="en-US" dirty="0" smtClean="0"/>
              <a:t>Security Certificates are another way to sign a message.  Cannot be forged. (?????)</a:t>
            </a:r>
          </a:p>
          <a:p>
            <a:pPr lvl="1"/>
            <a:r>
              <a:rPr lang="en-US" dirty="0" smtClean="0"/>
              <a:t>Has the message been scrambled?  </a:t>
            </a:r>
            <a:r>
              <a:rPr lang="en-US" dirty="0"/>
              <a:t>Enemy </a:t>
            </a:r>
            <a:r>
              <a:rPr lang="en-US" dirty="0" smtClean="0"/>
              <a:t>action.</a:t>
            </a:r>
          </a:p>
          <a:p>
            <a:pPr lvl="1"/>
            <a:r>
              <a:rPr lang="en-US" dirty="0" smtClean="0"/>
              <a:t>Has the message been scrambled?  Errors.  </a:t>
            </a:r>
            <a:endParaRPr lang="en-US" dirty="0"/>
          </a:p>
        </p:txBody>
      </p:sp>
    </p:spTree>
    <p:extLst>
      <p:ext uri="{BB962C8B-B14F-4D97-AF65-F5344CB8AC3E}">
        <p14:creationId xmlns:p14="http://schemas.microsoft.com/office/powerpoint/2010/main" val="709347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Authenticity</a:t>
            </a:r>
            <a:endParaRPr lang="en-US" dirty="0"/>
          </a:p>
        </p:txBody>
      </p:sp>
      <p:sp>
        <p:nvSpPr>
          <p:cNvPr id="3" name="Content Placeholder 2"/>
          <p:cNvSpPr>
            <a:spLocks noGrp="1"/>
          </p:cNvSpPr>
          <p:nvPr>
            <p:ph idx="1"/>
          </p:nvPr>
        </p:nvSpPr>
        <p:spPr/>
        <p:txBody>
          <a:bodyPr/>
          <a:lstStyle/>
          <a:p>
            <a:r>
              <a:rPr lang="en-US" dirty="0" smtClean="0"/>
              <a:t>Over public media, who are you really talking to?</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52800" y="2692887"/>
            <a:ext cx="5486400" cy="2832100"/>
          </a:xfrm>
          <a:prstGeom prst="rect">
            <a:avLst/>
          </a:prstGeom>
        </p:spPr>
      </p:pic>
    </p:spTree>
    <p:extLst>
      <p:ext uri="{BB962C8B-B14F-4D97-AF65-F5344CB8AC3E}">
        <p14:creationId xmlns:p14="http://schemas.microsoft.com/office/powerpoint/2010/main" val="130262341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Authenticity</a:t>
            </a:r>
            <a:endParaRPr lang="en-US" dirty="0"/>
          </a:p>
        </p:txBody>
      </p:sp>
      <p:sp>
        <p:nvSpPr>
          <p:cNvPr id="3" name="Content Placeholder 2"/>
          <p:cNvSpPr>
            <a:spLocks noGrp="1"/>
          </p:cNvSpPr>
          <p:nvPr>
            <p:ph idx="1"/>
          </p:nvPr>
        </p:nvSpPr>
        <p:spPr/>
        <p:txBody>
          <a:bodyPr/>
          <a:lstStyle/>
          <a:p>
            <a:r>
              <a:rPr lang="en-US" dirty="0" smtClean="0"/>
              <a:t>Who really sent those messages</a:t>
            </a:r>
          </a:p>
          <a:p>
            <a:pPr lvl="1"/>
            <a:r>
              <a:rPr lang="en-US" dirty="0" smtClean="0"/>
              <a:t>Is someone else posing as Alice?  Enemy action</a:t>
            </a:r>
          </a:p>
          <a:p>
            <a:pPr lvl="1"/>
            <a:r>
              <a:rPr lang="en-US" dirty="0" smtClean="0"/>
              <a:t>Public key/Private key encryption can be used to “sign” a message.  Cannot be forged .</a:t>
            </a:r>
          </a:p>
          <a:p>
            <a:pPr lvl="1"/>
            <a:r>
              <a:rPr lang="en-US" dirty="0" smtClean="0"/>
              <a:t>Security Certificates are another way to sign a message.  Cannot be forged. (?????)</a:t>
            </a:r>
          </a:p>
          <a:p>
            <a:pPr lvl="2"/>
            <a:r>
              <a:rPr lang="en-US" dirty="0" smtClean="0"/>
              <a:t>What if I hack the certificate authority?</a:t>
            </a:r>
          </a:p>
          <a:p>
            <a:pPr lvl="2"/>
            <a:r>
              <a:rPr lang="en-US" dirty="0" smtClean="0"/>
              <a:t>What if I hack the method used (public key/ private key) to sign the certificate?   Did these updates really come from Microsoft?</a:t>
            </a:r>
          </a:p>
        </p:txBody>
      </p:sp>
    </p:spTree>
    <p:extLst>
      <p:ext uri="{BB962C8B-B14F-4D97-AF65-F5344CB8AC3E}">
        <p14:creationId xmlns:p14="http://schemas.microsoft.com/office/powerpoint/2010/main" val="2786362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why do I care?</a:t>
            </a:r>
            <a:endParaRPr lang="en-US" dirty="0"/>
          </a:p>
        </p:txBody>
      </p:sp>
      <p:sp>
        <p:nvSpPr>
          <p:cNvPr id="3" name="Content Placeholder 2"/>
          <p:cNvSpPr>
            <a:spLocks noGrp="1"/>
          </p:cNvSpPr>
          <p:nvPr>
            <p:ph idx="1"/>
          </p:nvPr>
        </p:nvSpPr>
        <p:spPr/>
        <p:txBody>
          <a:bodyPr/>
          <a:lstStyle/>
          <a:p>
            <a:r>
              <a:rPr lang="en-US" dirty="0" smtClean="0"/>
              <a:t>Privacy </a:t>
            </a:r>
          </a:p>
          <a:p>
            <a:pPr lvl="1"/>
            <a:r>
              <a:rPr lang="en-US" dirty="0" smtClean="0"/>
              <a:t>It is harder to read encrypted files</a:t>
            </a:r>
          </a:p>
          <a:p>
            <a:pPr lvl="1"/>
            <a:r>
              <a:rPr lang="en-US" dirty="0" smtClean="0"/>
              <a:t>It is harder to read encrypted directories</a:t>
            </a:r>
          </a:p>
          <a:p>
            <a:pPr lvl="1"/>
            <a:r>
              <a:rPr lang="en-US" dirty="0" smtClean="0"/>
              <a:t>Do you really want someone reading your purchase information?  Anyone want to go to Target?</a:t>
            </a:r>
          </a:p>
          <a:p>
            <a:r>
              <a:rPr lang="en-US" dirty="0" smtClean="0"/>
              <a:t>Battlefield communications</a:t>
            </a:r>
            <a:endParaRPr lang="en-US" dirty="0"/>
          </a:p>
          <a:p>
            <a:pPr lvl="1"/>
            <a:r>
              <a:rPr lang="en-US" dirty="0" smtClean="0"/>
              <a:t>What is the enemy trying to do?</a:t>
            </a:r>
            <a:endParaRPr lang="en-US" dirty="0"/>
          </a:p>
          <a:p>
            <a:pPr lvl="1"/>
            <a:r>
              <a:rPr lang="en-US" dirty="0" smtClean="0"/>
              <a:t>Keeping the enemy from knowing what you are doing</a:t>
            </a:r>
          </a:p>
          <a:p>
            <a:pPr lvl="1"/>
            <a:r>
              <a:rPr lang="en-US" dirty="0" smtClean="0"/>
              <a:t>Weapon systems depend upon electronics so the electronics must be protected</a:t>
            </a:r>
          </a:p>
          <a:p>
            <a:pPr lvl="2"/>
            <a:r>
              <a:rPr lang="en-US" dirty="0" smtClean="0"/>
              <a:t>In Iraq, drone video was being watched by terrorists in Iraq at the same time it was being viewed by remote pilots</a:t>
            </a:r>
          </a:p>
          <a:p>
            <a:pPr lvl="2"/>
            <a:r>
              <a:rPr lang="en-US" dirty="0" smtClean="0"/>
              <a:t>Heddy Lamar invented frequency hopping to foil Germans jamming torpedoes.</a:t>
            </a:r>
          </a:p>
          <a:p>
            <a:pPr lvl="3"/>
            <a:r>
              <a:rPr lang="en-US" dirty="0" smtClean="0"/>
              <a:t>IEEE honored her for the invention</a:t>
            </a:r>
          </a:p>
          <a:p>
            <a:pPr lvl="3"/>
            <a:r>
              <a:rPr lang="en-US" dirty="0" smtClean="0"/>
              <a:t>You would not have a cellphone without her</a:t>
            </a:r>
            <a:endParaRPr lang="en-US" dirty="0"/>
          </a:p>
          <a:p>
            <a:endParaRPr lang="en-US" dirty="0"/>
          </a:p>
        </p:txBody>
      </p:sp>
    </p:spTree>
    <p:extLst>
      <p:ext uri="{BB962C8B-B14F-4D97-AF65-F5344CB8AC3E}">
        <p14:creationId xmlns:p14="http://schemas.microsoft.com/office/powerpoint/2010/main" val="3773169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why do I care?  (continued)</a:t>
            </a:r>
            <a:endParaRPr lang="en-US" dirty="0"/>
          </a:p>
        </p:txBody>
      </p:sp>
      <p:sp>
        <p:nvSpPr>
          <p:cNvPr id="3" name="Content Placeholder 2"/>
          <p:cNvSpPr>
            <a:spLocks noGrp="1"/>
          </p:cNvSpPr>
          <p:nvPr>
            <p:ph idx="1"/>
          </p:nvPr>
        </p:nvSpPr>
        <p:spPr/>
        <p:txBody>
          <a:bodyPr/>
          <a:lstStyle/>
          <a:p>
            <a:r>
              <a:rPr lang="en-US" dirty="0" smtClean="0"/>
              <a:t>Industrial spying</a:t>
            </a:r>
          </a:p>
          <a:p>
            <a:r>
              <a:rPr lang="en-US" dirty="0" smtClean="0"/>
              <a:t>Control the sources of information and you can control your people.</a:t>
            </a:r>
          </a:p>
          <a:p>
            <a:pPr lvl="1"/>
            <a:r>
              <a:rPr lang="en-US" dirty="0" smtClean="0"/>
              <a:t>Great Firewall of China</a:t>
            </a:r>
          </a:p>
          <a:p>
            <a:pPr lvl="1"/>
            <a:r>
              <a:rPr lang="en-US" dirty="0"/>
              <a:t>Alan Moore — </a:t>
            </a:r>
            <a:r>
              <a:rPr lang="en-US" dirty="0" smtClean="0"/>
              <a:t>“People </a:t>
            </a:r>
            <a:r>
              <a:rPr lang="en-US" dirty="0"/>
              <a:t>shouldn't be afraid of their government. </a:t>
            </a:r>
            <a:r>
              <a:rPr lang="en-US" i="1" dirty="0"/>
              <a:t>Governments should be afraid</a:t>
            </a:r>
            <a:r>
              <a:rPr lang="en-US" dirty="0"/>
              <a:t> of their people</a:t>
            </a:r>
            <a:r>
              <a:rPr lang="en-US" dirty="0" smtClean="0"/>
              <a:t>.”   (anyone recognize this?)</a:t>
            </a:r>
          </a:p>
          <a:p>
            <a:r>
              <a:rPr lang="en-US" dirty="0" smtClean="0"/>
              <a:t>Cyber-Physical Systems (CPS)</a:t>
            </a:r>
            <a:endParaRPr lang="en-US" dirty="0"/>
          </a:p>
          <a:p>
            <a:pPr lvl="1"/>
            <a:r>
              <a:rPr lang="en-US" dirty="0" smtClean="0"/>
              <a:t>The electrical power grid is controlled by electronics</a:t>
            </a:r>
            <a:endParaRPr lang="en-US" dirty="0"/>
          </a:p>
          <a:p>
            <a:pPr lvl="1"/>
            <a:r>
              <a:rPr lang="en-US" dirty="0" smtClean="0"/>
              <a:t>The chances are that the brakes in your car are connected to a sensor that “asks” the car’s computer to apply the brakes.   More and more cars are wirelessly connected to something outside the car.</a:t>
            </a:r>
          </a:p>
          <a:p>
            <a:pPr lvl="1"/>
            <a:r>
              <a:rPr lang="en-US" dirty="0" smtClean="0"/>
              <a:t>CPS can be observed and therefore leak information to attackers</a:t>
            </a:r>
          </a:p>
          <a:p>
            <a:pPr lvl="1"/>
            <a:r>
              <a:rPr lang="en-US" dirty="0" smtClean="0"/>
              <a:t>CPS cannot be easily hidden</a:t>
            </a:r>
            <a:endParaRPr lang="en-US" dirty="0"/>
          </a:p>
          <a:p>
            <a:endParaRPr lang="en-US" dirty="0"/>
          </a:p>
        </p:txBody>
      </p:sp>
    </p:spTree>
    <p:extLst>
      <p:ext uri="{BB962C8B-B14F-4D97-AF65-F5344CB8AC3E}">
        <p14:creationId xmlns:p14="http://schemas.microsoft.com/office/powerpoint/2010/main" val="3476930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Oops?</a:t>
            </a:r>
            <a:endParaRPr lang="en-US" dirty="0"/>
          </a:p>
        </p:txBody>
      </p:sp>
      <p:sp>
        <p:nvSpPr>
          <p:cNvPr id="3" name="Content Placeholder 2"/>
          <p:cNvSpPr>
            <a:spLocks noGrp="1"/>
          </p:cNvSpPr>
          <p:nvPr>
            <p:ph idx="1"/>
          </p:nvPr>
        </p:nvSpPr>
        <p:spPr/>
        <p:txBody>
          <a:bodyPr>
            <a:normAutofit/>
          </a:bodyPr>
          <a:lstStyle/>
          <a:p>
            <a:r>
              <a:rPr lang="en-US" dirty="0" smtClean="0"/>
              <a:t>Any security can be broken.   Period.</a:t>
            </a:r>
            <a:endParaRPr lang="en-US" dirty="0"/>
          </a:p>
          <a:p>
            <a:r>
              <a:rPr lang="en-US" dirty="0" smtClean="0"/>
              <a:t>Brute force attacks</a:t>
            </a:r>
          </a:p>
          <a:p>
            <a:pPr lvl="1"/>
            <a:r>
              <a:rPr lang="en-US" dirty="0" smtClean="0"/>
              <a:t>Try every possible key</a:t>
            </a:r>
          </a:p>
          <a:p>
            <a:pPr lvl="1"/>
            <a:r>
              <a:rPr lang="en-US" dirty="0" smtClean="0"/>
              <a:t>Use many, many computers to try many keys at once</a:t>
            </a:r>
          </a:p>
          <a:p>
            <a:pPr lvl="1"/>
            <a:r>
              <a:rPr lang="en-US" dirty="0" smtClean="0"/>
              <a:t>With luck, by the time the key is broken the data is too stale to be of use.  Do you really care if someone cracks your MasterCard account 25,000 years from now?</a:t>
            </a:r>
          </a:p>
          <a:p>
            <a:pPr lvl="1"/>
            <a:r>
              <a:rPr lang="en-US" dirty="0" smtClean="0"/>
              <a:t>Good keys may take longer to find by brute force than the life of the universe</a:t>
            </a:r>
          </a:p>
          <a:p>
            <a:pPr lvl="1"/>
            <a:r>
              <a:rPr lang="en-US" dirty="0" smtClean="0"/>
              <a:t>Oops, what if the key is guessed on the 10</a:t>
            </a:r>
            <a:r>
              <a:rPr lang="en-US" baseline="30000" dirty="0" smtClean="0"/>
              <a:t>th</a:t>
            </a:r>
            <a:r>
              <a:rPr lang="en-US" dirty="0" smtClean="0"/>
              <a:t> guess?</a:t>
            </a:r>
          </a:p>
          <a:p>
            <a:r>
              <a:rPr lang="en-US" dirty="0" smtClean="0"/>
              <a:t>Statistical attacks</a:t>
            </a:r>
            <a:endParaRPr lang="en-US" dirty="0"/>
          </a:p>
          <a:p>
            <a:pPr lvl="1"/>
            <a:r>
              <a:rPr lang="en-US" dirty="0" smtClean="0"/>
              <a:t>Analyze intercepted messages for patterns.</a:t>
            </a:r>
          </a:p>
          <a:p>
            <a:pPr lvl="1"/>
            <a:r>
              <a:rPr lang="en-US" dirty="0" smtClean="0"/>
              <a:t>Any knowledge of the possible content of the message helps</a:t>
            </a:r>
            <a:endParaRPr lang="en-US" dirty="0"/>
          </a:p>
          <a:p>
            <a:endParaRPr lang="en-US" dirty="0" smtClean="0"/>
          </a:p>
        </p:txBody>
      </p:sp>
    </p:spTree>
    <p:extLst>
      <p:ext uri="{BB962C8B-B14F-4D97-AF65-F5344CB8AC3E}">
        <p14:creationId xmlns:p14="http://schemas.microsoft.com/office/powerpoint/2010/main" val="594764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Oops? (continued)</a:t>
            </a:r>
            <a:endParaRPr lang="en-US" dirty="0"/>
          </a:p>
        </p:txBody>
      </p:sp>
      <p:sp>
        <p:nvSpPr>
          <p:cNvPr id="3" name="Content Placeholder 2"/>
          <p:cNvSpPr>
            <a:spLocks noGrp="1"/>
          </p:cNvSpPr>
          <p:nvPr>
            <p:ph idx="1"/>
          </p:nvPr>
        </p:nvSpPr>
        <p:spPr/>
        <p:txBody>
          <a:bodyPr/>
          <a:lstStyle/>
          <a:p>
            <a:r>
              <a:rPr lang="en-US" dirty="0" smtClean="0"/>
              <a:t>Social engineering attacks</a:t>
            </a:r>
          </a:p>
          <a:p>
            <a:pPr lvl="1"/>
            <a:r>
              <a:rPr lang="en-US" dirty="0" smtClean="0"/>
              <a:t>The adversary might be a con artist</a:t>
            </a:r>
          </a:p>
          <a:p>
            <a:pPr lvl="2"/>
            <a:r>
              <a:rPr lang="en-US" dirty="0" smtClean="0"/>
              <a:t>Many, many users will give you their login information if you are “Jack from IT.”</a:t>
            </a:r>
          </a:p>
          <a:p>
            <a:pPr lvl="2"/>
            <a:r>
              <a:rPr lang="en-US" dirty="0" smtClean="0"/>
              <a:t>The three most common places keep their login information are post-its on the monitor, under the keyboard, and in the desk drawer closest to the keyboard.   ARGH!</a:t>
            </a:r>
            <a:endParaRPr lang="en-US" dirty="0"/>
          </a:p>
          <a:p>
            <a:r>
              <a:rPr lang="en-US" dirty="0" smtClean="0"/>
              <a:t>Physical attacks</a:t>
            </a:r>
            <a:endParaRPr lang="en-US" dirty="0"/>
          </a:p>
          <a:p>
            <a:pPr lvl="1"/>
            <a:r>
              <a:rPr lang="en-US" dirty="0" smtClean="0"/>
              <a:t>If I can get to your Cisco router, I can drop your network for hours, maybe days, in less than a minute.</a:t>
            </a:r>
          </a:p>
          <a:p>
            <a:pPr lvl="1"/>
            <a:r>
              <a:rPr lang="en-US" dirty="0" smtClean="0"/>
              <a:t>What good is the encryption on your hard drive after I smash it?</a:t>
            </a:r>
          </a:p>
          <a:p>
            <a:pPr lvl="1"/>
            <a:r>
              <a:rPr lang="en-US" dirty="0" smtClean="0"/>
              <a:t>Many companies in the World Trade Center used the same organization for disaster recovery.   This organization had its offices and backups in the World Trade Center.</a:t>
            </a:r>
            <a:endParaRPr lang="en-US" dirty="0"/>
          </a:p>
          <a:p>
            <a:pPr marL="201168" lvl="1" indent="0">
              <a:buNone/>
            </a:pPr>
            <a:endParaRPr lang="en-US" dirty="0" smtClean="0"/>
          </a:p>
        </p:txBody>
      </p:sp>
    </p:spTree>
    <p:extLst>
      <p:ext uri="{BB962C8B-B14F-4D97-AF65-F5344CB8AC3E}">
        <p14:creationId xmlns:p14="http://schemas.microsoft.com/office/powerpoint/2010/main" val="2787777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Things to Think About at 3:00 a.m.</a:t>
            </a:r>
            <a:endParaRPr lang="en-US" dirty="0"/>
          </a:p>
        </p:txBody>
      </p:sp>
      <p:sp>
        <p:nvSpPr>
          <p:cNvPr id="3" name="Content Placeholder 2"/>
          <p:cNvSpPr>
            <a:spLocks noGrp="1"/>
          </p:cNvSpPr>
          <p:nvPr>
            <p:ph idx="1"/>
          </p:nvPr>
        </p:nvSpPr>
        <p:spPr/>
        <p:txBody>
          <a:bodyPr/>
          <a:lstStyle/>
          <a:p>
            <a:r>
              <a:rPr lang="en-US" dirty="0" smtClean="0"/>
              <a:t>Any security can be broken.</a:t>
            </a:r>
          </a:p>
          <a:p>
            <a:r>
              <a:rPr lang="en-US" dirty="0" smtClean="0"/>
              <a:t>Security experts “know” their security cannot be broken.  For example, the inventor of PGP offered a reward to anyone who could break into his email in less than the life of the universe.   It took less than six months for someone to collect the prize.   The newer version is better.</a:t>
            </a:r>
          </a:p>
          <a:p>
            <a:r>
              <a:rPr lang="en-US" dirty="0" smtClean="0"/>
              <a:t>More and more of our lives are on line.</a:t>
            </a:r>
          </a:p>
          <a:p>
            <a:r>
              <a:rPr lang="en-US" dirty="0" smtClean="0"/>
              <a:t>The US press was accidentally tipped off as to the start of the first Iraq war before it happened.  The information was leaked when a pizza delivery van arrived at the Pentagon at 2:00 a.m.</a:t>
            </a:r>
          </a:p>
          <a:p>
            <a:r>
              <a:rPr lang="en-US" dirty="0" smtClean="0"/>
              <a:t>The good guys work eight hour days.   The bad guys work 24 seven</a:t>
            </a:r>
          </a:p>
          <a:p>
            <a:r>
              <a:rPr lang="en-US" dirty="0" smtClean="0"/>
              <a:t>Governments and organized crime are into hacking your security</a:t>
            </a:r>
          </a:p>
          <a:p>
            <a:r>
              <a:rPr lang="en-US" dirty="0" smtClean="0"/>
              <a:t>Any security can be broken.</a:t>
            </a:r>
          </a:p>
          <a:p>
            <a:endParaRPr lang="en-US" dirty="0"/>
          </a:p>
        </p:txBody>
      </p:sp>
    </p:spTree>
    <p:extLst>
      <p:ext uri="{BB962C8B-B14F-4D97-AF65-F5344CB8AC3E}">
        <p14:creationId xmlns:p14="http://schemas.microsoft.com/office/powerpoint/2010/main" val="1862286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closing….</a:t>
            </a:r>
            <a:endParaRPr lang="en-US" dirty="0"/>
          </a:p>
        </p:txBody>
      </p:sp>
      <p:sp>
        <p:nvSpPr>
          <p:cNvPr id="3" name="Content Placeholder 2"/>
          <p:cNvSpPr>
            <a:spLocks noGrp="1"/>
          </p:cNvSpPr>
          <p:nvPr>
            <p:ph idx="1"/>
          </p:nvPr>
        </p:nvSpPr>
        <p:spPr/>
        <p:txBody>
          <a:bodyPr>
            <a:normAutofit fontScale="77500" lnSpcReduction="20000"/>
          </a:bodyPr>
          <a:lstStyle/>
          <a:p>
            <a:r>
              <a:rPr lang="en-US" b="1" dirty="0">
                <a:solidFill>
                  <a:srgbClr val="FF0000"/>
                </a:solidFill>
              </a:rPr>
              <a:t>para·noia</a:t>
            </a:r>
          </a:p>
          <a:p>
            <a:r>
              <a:rPr lang="en-US" i="1" dirty="0">
                <a:solidFill>
                  <a:srgbClr val="FF0000"/>
                </a:solidFill>
              </a:rPr>
              <a:t>noun</a:t>
            </a:r>
            <a:r>
              <a:rPr lang="en-US" dirty="0">
                <a:solidFill>
                  <a:srgbClr val="FF0000"/>
                </a:solidFill>
              </a:rPr>
              <a:t> \ˌper-ə-ˈnȯi-ə, ˌpa-rə-\ medical : a serious mental illness that causes you to falsely believe that other people are trying to harm you</a:t>
            </a:r>
          </a:p>
          <a:p>
            <a:r>
              <a:rPr lang="en-US" dirty="0">
                <a:solidFill>
                  <a:srgbClr val="FF0000"/>
                </a:solidFill>
              </a:rPr>
              <a:t>: an unreasonable feeling that people are trying to harm you, do not like you, etc</a:t>
            </a:r>
            <a:r>
              <a:rPr lang="en-US" dirty="0" smtClean="0">
                <a:solidFill>
                  <a:srgbClr val="FF0000"/>
                </a:solidFill>
              </a:rPr>
              <a:t>.</a:t>
            </a:r>
          </a:p>
          <a:p>
            <a:pPr marL="0" indent="0">
              <a:buNone/>
            </a:pPr>
            <a:endParaRPr lang="en-US" dirty="0" smtClean="0"/>
          </a:p>
          <a:p>
            <a:r>
              <a:rPr lang="en-US" dirty="0"/>
              <a:t>Bishop, Matt. </a:t>
            </a:r>
            <a:r>
              <a:rPr lang="en-US" i="1" dirty="0"/>
              <a:t>Introduction to computer security</a:t>
            </a:r>
            <a:r>
              <a:rPr lang="en-US" dirty="0"/>
              <a:t>. Addison-Wesley Professional, 2004</a:t>
            </a:r>
            <a:r>
              <a:rPr lang="en-US" dirty="0" smtClean="0"/>
              <a:t>.</a:t>
            </a:r>
          </a:p>
          <a:p>
            <a:r>
              <a:rPr lang="en-US" dirty="0"/>
              <a:t>Stallings, William. </a:t>
            </a:r>
            <a:r>
              <a:rPr lang="en-US" i="1" dirty="0"/>
              <a:t>Network and internetwork security: principles and practice</a:t>
            </a:r>
            <a:r>
              <a:rPr lang="en-US" dirty="0"/>
              <a:t>. Vol. 1. Upper Saddle River, NJ: Prentice Hall, 1995</a:t>
            </a:r>
            <a:r>
              <a:rPr lang="en-US" dirty="0" smtClean="0"/>
              <a:t>.</a:t>
            </a:r>
          </a:p>
          <a:p>
            <a:r>
              <a:rPr lang="en-US" dirty="0"/>
              <a:t>Howser, Gerry, and Bruce McMillin. "Modeling and reasoning about the security of drive-by-wire automobile systems." </a:t>
            </a:r>
            <a:r>
              <a:rPr lang="en-US" i="1" dirty="0"/>
              <a:t>International Journal of Critical Infrastructure Protection</a:t>
            </a:r>
            <a:r>
              <a:rPr lang="en-US" dirty="0"/>
              <a:t> 5.3 (2012): 127-134</a:t>
            </a:r>
            <a:r>
              <a:rPr lang="en-US" dirty="0" smtClean="0"/>
              <a:t>.</a:t>
            </a:r>
          </a:p>
          <a:p>
            <a:r>
              <a:rPr lang="en-US" dirty="0"/>
              <a:t>Samanthula, Bharath K., et al. "A secure data sharing and query processing framework via federation of cloud computing." </a:t>
            </a:r>
            <a:r>
              <a:rPr lang="en-US" i="1" dirty="0"/>
              <a:t>Information Systems</a:t>
            </a:r>
            <a:r>
              <a:rPr lang="en-US" dirty="0"/>
              <a:t> (2013).</a:t>
            </a:r>
          </a:p>
          <a:p>
            <a:r>
              <a:rPr lang="en-US" sz="2100" dirty="0" smtClean="0"/>
              <a:t>Eighth Annual </a:t>
            </a:r>
            <a:r>
              <a:rPr lang="en-US" sz="2100" dirty="0"/>
              <a:t>IFIP WG 11.10 International Conference on </a:t>
            </a:r>
            <a:r>
              <a:rPr lang="en-US" sz="2100" dirty="0" smtClean="0"/>
              <a:t>Critical </a:t>
            </a:r>
            <a:r>
              <a:rPr lang="en-US" sz="2100" dirty="0"/>
              <a:t>Infrastructure </a:t>
            </a:r>
            <a:r>
              <a:rPr lang="en-US" sz="2100" dirty="0" smtClean="0"/>
              <a:t>Protection (Chatham House rules of non-disclosure)</a:t>
            </a:r>
            <a:endParaRPr lang="en-US" sz="2100" dirty="0"/>
          </a:p>
          <a:p>
            <a:endParaRPr lang="en-US" dirty="0"/>
          </a:p>
          <a:p>
            <a:endParaRPr lang="en-US" dirty="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021638537"/>
              </p:ext>
            </p:extLst>
          </p:nvPr>
        </p:nvGraphicFramePr>
        <p:xfrm>
          <a:off x="1096963" y="3400425"/>
          <a:ext cx="10058400" cy="365760"/>
        </p:xfrm>
        <a:graphic>
          <a:graphicData uri="http://schemas.openxmlformats.org/drawingml/2006/table">
            <a:tbl>
              <a:tblPr/>
              <a:tblGrid>
                <a:gridCol w="4135321"/>
                <a:gridCol w="5923079"/>
              </a:tblGrid>
              <a:tr h="0">
                <a:tc>
                  <a:txBody>
                    <a:bodyPr/>
                    <a:lstStyle/>
                    <a:p>
                      <a:endParaRPr lang="en-US" dirty="0"/>
                    </a:p>
                  </a:txBody>
                  <a:tcPr marR="28575" anchor="ctr">
                    <a:lnL>
                      <a:noFill/>
                    </a:lnL>
                    <a:lnR>
                      <a:noFill/>
                    </a:lnR>
                    <a:lnT>
                      <a:noFill/>
                    </a:lnT>
                    <a:lnB>
                      <a:noFill/>
                    </a:lnB>
                  </a:tcPr>
                </a:tc>
                <a:tc>
                  <a:txBody>
                    <a:bodyPr/>
                    <a:lstStyle/>
                    <a:p>
                      <a:endParaRPr lang="en-US" dirty="0"/>
                    </a:p>
                  </a:txBody>
                  <a:tcPr anchor="ctr">
                    <a:lnL>
                      <a:noFill/>
                    </a:lnL>
                    <a:lnR>
                      <a:noFill/>
                    </a:lnR>
                    <a:lnT>
                      <a:noFill/>
                    </a:lnT>
                    <a:lnB>
                      <a:noFill/>
                    </a:lnB>
                  </a:tcPr>
                </a:tc>
              </a:tr>
            </a:tbl>
          </a:graphicData>
        </a:graphic>
      </p:graphicFrame>
    </p:spTree>
    <p:extLst>
      <p:ext uri="{BB962C8B-B14F-4D97-AF65-F5344CB8AC3E}">
        <p14:creationId xmlns:p14="http://schemas.microsoft.com/office/powerpoint/2010/main" val="18929742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Are We Talking About Computer Security in Discrete Mathematics?</a:t>
            </a:r>
            <a:endParaRPr lang="en-US" dirty="0"/>
          </a:p>
        </p:txBody>
      </p:sp>
      <p:sp>
        <p:nvSpPr>
          <p:cNvPr id="3" name="Content Placeholder 2"/>
          <p:cNvSpPr>
            <a:spLocks noGrp="1"/>
          </p:cNvSpPr>
          <p:nvPr>
            <p:ph idx="1"/>
          </p:nvPr>
        </p:nvSpPr>
        <p:spPr/>
        <p:txBody>
          <a:bodyPr/>
          <a:lstStyle/>
          <a:p>
            <a:r>
              <a:rPr lang="en-US" dirty="0" smtClean="0"/>
              <a:t>Falls under the heading of “Why do I care?”</a:t>
            </a:r>
          </a:p>
          <a:p>
            <a:r>
              <a:rPr lang="en-US" dirty="0" smtClean="0"/>
              <a:t>Many of the techniques used in Computer Security involve encryption</a:t>
            </a:r>
          </a:p>
          <a:p>
            <a:r>
              <a:rPr lang="en-US" dirty="0" smtClean="0"/>
              <a:t>Best encryption techniques use discrete math </a:t>
            </a:r>
          </a:p>
          <a:p>
            <a:pPr lvl="1"/>
            <a:r>
              <a:rPr lang="en-US" dirty="0" smtClean="0"/>
              <a:t>To make it secret</a:t>
            </a:r>
          </a:p>
          <a:p>
            <a:pPr lvl="1"/>
            <a:r>
              <a:rPr lang="en-US" dirty="0" smtClean="0"/>
              <a:t>To break the secrecy</a:t>
            </a:r>
          </a:p>
          <a:p>
            <a:pPr lvl="1"/>
            <a:r>
              <a:rPr lang="en-US" dirty="0" smtClean="0"/>
              <a:t>It’s a lot of fun!</a:t>
            </a:r>
            <a:endParaRPr lang="en-US" dirty="0"/>
          </a:p>
        </p:txBody>
      </p:sp>
    </p:spTree>
    <p:extLst>
      <p:ext uri="{BB962C8B-B14F-4D97-AF65-F5344CB8AC3E}">
        <p14:creationId xmlns:p14="http://schemas.microsoft.com/office/powerpoint/2010/main" val="972896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Questions?</a:t>
            </a:r>
            <a:endParaRPr lang="en-US" dirty="0"/>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723709" y="1846263"/>
            <a:ext cx="2804907" cy="4022725"/>
          </a:xfrm>
        </p:spPr>
      </p:pic>
    </p:spTree>
    <p:extLst>
      <p:ext uri="{BB962C8B-B14F-4D97-AF65-F5344CB8AC3E}">
        <p14:creationId xmlns:p14="http://schemas.microsoft.com/office/powerpoint/2010/main" val="4778846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Access Control</a:t>
            </a:r>
            <a:endParaRPr lang="en-US" dirty="0"/>
          </a:p>
        </p:txBody>
      </p:sp>
      <p:sp>
        <p:nvSpPr>
          <p:cNvPr id="3" name="Content Placeholder 2"/>
          <p:cNvSpPr>
            <a:spLocks noGrp="1"/>
          </p:cNvSpPr>
          <p:nvPr>
            <p:ph idx="1"/>
          </p:nvPr>
        </p:nvSpPr>
        <p:spPr/>
        <p:txBody>
          <a:bodyPr/>
          <a:lstStyle/>
          <a:p>
            <a:r>
              <a:rPr lang="en-US" dirty="0" smtClean="0"/>
              <a:t>Access control is concerned with insuring that only authorized users can get to resources (data, equipment, and so on.)</a:t>
            </a:r>
          </a:p>
          <a:p>
            <a:pPr lvl="1"/>
            <a:r>
              <a:rPr lang="en-US" dirty="0" smtClean="0"/>
              <a:t>User log on and passwords (still the most widely used)</a:t>
            </a:r>
          </a:p>
          <a:p>
            <a:pPr lvl="1"/>
            <a:r>
              <a:rPr lang="en-US" dirty="0" smtClean="0"/>
              <a:t>Tokens</a:t>
            </a:r>
          </a:p>
          <a:p>
            <a:pPr lvl="1"/>
            <a:r>
              <a:rPr lang="en-US" dirty="0" smtClean="0"/>
              <a:t>Time windows</a:t>
            </a:r>
          </a:p>
          <a:p>
            <a:pPr lvl="1"/>
            <a:r>
              <a:rPr lang="en-US" dirty="0" smtClean="0"/>
              <a:t>Biometrics</a:t>
            </a:r>
          </a:p>
          <a:p>
            <a:pPr lvl="2"/>
            <a:r>
              <a:rPr lang="en-US" dirty="0" smtClean="0"/>
              <a:t>Fingerprints</a:t>
            </a:r>
          </a:p>
          <a:p>
            <a:pPr lvl="2"/>
            <a:r>
              <a:rPr lang="en-US" dirty="0" smtClean="0"/>
              <a:t>Retina scans</a:t>
            </a:r>
          </a:p>
          <a:p>
            <a:pPr lvl="2"/>
            <a:r>
              <a:rPr lang="en-US" dirty="0" smtClean="0"/>
              <a:t>Facial recognition</a:t>
            </a:r>
          </a:p>
          <a:p>
            <a:pPr lvl="2"/>
            <a:r>
              <a:rPr lang="en-US" dirty="0" smtClean="0"/>
              <a:t>Opens the possibility of gruesome movie scenes</a:t>
            </a:r>
          </a:p>
        </p:txBody>
      </p:sp>
    </p:spTree>
    <p:extLst>
      <p:ext uri="{BB962C8B-B14F-4D97-AF65-F5344CB8AC3E}">
        <p14:creationId xmlns:p14="http://schemas.microsoft.com/office/powerpoint/2010/main" val="6853360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Intrusion Detection</a:t>
            </a:r>
            <a:endParaRPr lang="en-US" dirty="0"/>
          </a:p>
        </p:txBody>
      </p:sp>
      <p:sp>
        <p:nvSpPr>
          <p:cNvPr id="3" name="Content Placeholder 2"/>
          <p:cNvSpPr>
            <a:spLocks noGrp="1"/>
          </p:cNvSpPr>
          <p:nvPr>
            <p:ph idx="1"/>
          </p:nvPr>
        </p:nvSpPr>
        <p:spPr/>
        <p:txBody>
          <a:bodyPr/>
          <a:lstStyle/>
          <a:p>
            <a:r>
              <a:rPr lang="en-US" dirty="0" smtClean="0"/>
              <a:t>Physical intrusions</a:t>
            </a:r>
          </a:p>
          <a:p>
            <a:r>
              <a:rPr lang="en-US" dirty="0" smtClean="0"/>
              <a:t>Cyber intrusions</a:t>
            </a:r>
          </a:p>
          <a:p>
            <a:pPr lvl="1"/>
            <a:r>
              <a:rPr lang="en-US" dirty="0" smtClean="0"/>
              <a:t>Cyber security is of no use if the intruder can physically attack the system.</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07305" y="3015937"/>
            <a:ext cx="2038350" cy="3067050"/>
          </a:xfrm>
          <a:prstGeom prst="rect">
            <a:avLst/>
          </a:prstGeom>
        </p:spPr>
      </p:pic>
    </p:spTree>
    <p:extLst>
      <p:ext uri="{BB962C8B-B14F-4D97-AF65-F5344CB8AC3E}">
        <p14:creationId xmlns:p14="http://schemas.microsoft.com/office/powerpoint/2010/main" val="1072719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Message and Data Security</a:t>
            </a:r>
            <a:endParaRPr lang="en-US" dirty="0"/>
          </a:p>
        </p:txBody>
      </p:sp>
      <p:sp>
        <p:nvSpPr>
          <p:cNvPr id="3" name="Content Placeholder 2"/>
          <p:cNvSpPr>
            <a:spLocks noGrp="1"/>
          </p:cNvSpPr>
          <p:nvPr>
            <p:ph idx="1"/>
          </p:nvPr>
        </p:nvSpPr>
        <p:spPr/>
        <p:txBody>
          <a:bodyPr/>
          <a:lstStyle/>
          <a:p>
            <a:r>
              <a:rPr lang="en-US" dirty="0"/>
              <a:t>How can we keep stored information secure?</a:t>
            </a:r>
          </a:p>
          <a:p>
            <a:r>
              <a:rPr lang="en-US" dirty="0" smtClean="0"/>
              <a:t>How can we keep messages (data) secure?</a:t>
            </a:r>
          </a:p>
          <a:p>
            <a:r>
              <a:rPr lang="en-US" dirty="0" smtClean="0"/>
              <a:t>In reality, these are basically the same question, so we will concentrate on messages because they are more fun to talk about.</a:t>
            </a:r>
            <a:endParaRPr lang="en-US" dirty="0"/>
          </a:p>
        </p:txBody>
      </p:sp>
    </p:spTree>
    <p:extLst>
      <p:ext uri="{BB962C8B-B14F-4D97-AF65-F5344CB8AC3E}">
        <p14:creationId xmlns:p14="http://schemas.microsoft.com/office/powerpoint/2010/main" val="3530578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Three Important Goals</a:t>
            </a:r>
            <a:endParaRPr lang="en-US" dirty="0"/>
          </a:p>
        </p:txBody>
      </p:sp>
      <p:sp>
        <p:nvSpPr>
          <p:cNvPr id="3" name="Content Placeholder 2"/>
          <p:cNvSpPr>
            <a:spLocks noGrp="1"/>
          </p:cNvSpPr>
          <p:nvPr>
            <p:ph idx="1"/>
          </p:nvPr>
        </p:nvSpPr>
        <p:spPr/>
        <p:txBody>
          <a:bodyPr/>
          <a:lstStyle/>
          <a:p>
            <a:r>
              <a:rPr lang="en-US" dirty="0" smtClean="0"/>
              <a:t>C </a:t>
            </a:r>
            <a:r>
              <a:rPr lang="en-US" dirty="0"/>
              <a:t>	</a:t>
            </a:r>
            <a:r>
              <a:rPr lang="en-US" dirty="0" smtClean="0"/>
              <a:t>Confidentiality:  Only the right people can know (includes </a:t>
            </a:r>
            <a:r>
              <a:rPr lang="en-US" dirty="0" smtClean="0">
                <a:solidFill>
                  <a:srgbClr val="FF0000"/>
                </a:solidFill>
              </a:rPr>
              <a:t>privacy</a:t>
            </a:r>
            <a:r>
              <a:rPr lang="en-US" dirty="0" smtClean="0"/>
              <a:t>)</a:t>
            </a:r>
          </a:p>
          <a:p>
            <a:r>
              <a:rPr lang="en-US" dirty="0" smtClean="0"/>
              <a:t>I </a:t>
            </a:r>
            <a:r>
              <a:rPr lang="en-US" dirty="0"/>
              <a:t>	</a:t>
            </a:r>
            <a:r>
              <a:rPr lang="en-US" dirty="0" smtClean="0"/>
              <a:t>Integrity:  The message received is the message sent</a:t>
            </a:r>
          </a:p>
          <a:p>
            <a:r>
              <a:rPr lang="en-US" dirty="0" smtClean="0"/>
              <a:t>A </a:t>
            </a:r>
            <a:r>
              <a:rPr lang="en-US" dirty="0"/>
              <a:t>	</a:t>
            </a:r>
            <a:r>
              <a:rPr lang="en-US" dirty="0" smtClean="0"/>
              <a:t>Authenticity:  The message is from the author, not an imposter</a:t>
            </a:r>
          </a:p>
          <a:p>
            <a:endParaRPr lang="en-US" dirty="0"/>
          </a:p>
          <a:p>
            <a:endParaRPr lang="en-US" dirty="0" smtClean="0"/>
          </a:p>
          <a:p>
            <a:r>
              <a:rPr lang="en-US" dirty="0" smtClean="0"/>
              <a:t>Someone has a sense of humor.</a:t>
            </a:r>
            <a:endParaRPr lang="en-US" dirty="0"/>
          </a:p>
        </p:txBody>
      </p:sp>
    </p:spTree>
    <p:extLst>
      <p:ext uri="{BB962C8B-B14F-4D97-AF65-F5344CB8AC3E}">
        <p14:creationId xmlns:p14="http://schemas.microsoft.com/office/powerpoint/2010/main" val="2176154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Terms </a:t>
            </a:r>
            <a:endParaRPr lang="en-US" dirty="0"/>
          </a:p>
        </p:txBody>
      </p:sp>
      <p:sp>
        <p:nvSpPr>
          <p:cNvPr id="3" name="Content Placeholder 2"/>
          <p:cNvSpPr>
            <a:spLocks noGrp="1"/>
          </p:cNvSpPr>
          <p:nvPr>
            <p:ph idx="1"/>
          </p:nvPr>
        </p:nvSpPr>
        <p:spPr/>
        <p:txBody>
          <a:bodyPr/>
          <a:lstStyle/>
          <a:p>
            <a:r>
              <a:rPr lang="en-US" dirty="0" smtClean="0"/>
              <a:t>Clear text:  Messages that can be read by anyone or the text of the message you wish to send</a:t>
            </a:r>
          </a:p>
          <a:p>
            <a:pPr lvl="1"/>
            <a:r>
              <a:rPr lang="en-US" dirty="0" smtClean="0"/>
              <a:t>“The quick brown fox jumps over the lazy dog.”</a:t>
            </a:r>
          </a:p>
          <a:p>
            <a:pPr lvl="1"/>
            <a:r>
              <a:rPr lang="en-US" dirty="0" smtClean="0"/>
              <a:t>Also called plain text</a:t>
            </a:r>
          </a:p>
          <a:p>
            <a:r>
              <a:rPr lang="en-US" dirty="0" smtClean="0"/>
              <a:t>Secret text:  Message that has somehow been scrambled or otherwise hidden</a:t>
            </a:r>
          </a:p>
          <a:p>
            <a:pPr lvl="1"/>
            <a:r>
              <a:rPr lang="en-US" dirty="0" smtClean="0"/>
              <a:t>“Gsv jfrxp yildm ulc qfnkh levi gsv ozab wlt.”</a:t>
            </a:r>
          </a:p>
          <a:p>
            <a:pPr lvl="1"/>
            <a:r>
              <a:rPr lang="en-US" dirty="0" smtClean="0"/>
              <a:t>During this presentation, you can assume all messages are sent in some kind of secret text.</a:t>
            </a:r>
          </a:p>
          <a:p>
            <a:r>
              <a:rPr lang="en-US" dirty="0" smtClean="0"/>
              <a:t>Alice:		The person wishing to send the message (from)</a:t>
            </a:r>
          </a:p>
          <a:p>
            <a:r>
              <a:rPr lang="en-US" dirty="0" smtClean="0"/>
              <a:t>Bob:		The intended recipient of the message (to)</a:t>
            </a:r>
          </a:p>
          <a:p>
            <a:r>
              <a:rPr lang="en-US" dirty="0" smtClean="0"/>
              <a:t>Charles:	The bad guy trying to read, or disrupt, the message (crook)</a:t>
            </a:r>
          </a:p>
          <a:p>
            <a:r>
              <a:rPr lang="en-US" dirty="0" smtClean="0"/>
              <a:t>Eve:		Anyone trying to eavesdrop on the message (nosey neighbor)</a:t>
            </a:r>
            <a:endParaRPr lang="en-US" dirty="0"/>
          </a:p>
        </p:txBody>
      </p:sp>
    </p:spTree>
    <p:extLst>
      <p:ext uri="{BB962C8B-B14F-4D97-AF65-F5344CB8AC3E}">
        <p14:creationId xmlns:p14="http://schemas.microsoft.com/office/powerpoint/2010/main" val="1306917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Terms (continued)</a:t>
            </a:r>
            <a:endParaRPr lang="en-US" dirty="0"/>
          </a:p>
        </p:txBody>
      </p:sp>
      <p:sp>
        <p:nvSpPr>
          <p:cNvPr id="3" name="Content Placeholder 2"/>
          <p:cNvSpPr>
            <a:spLocks noGrp="1"/>
          </p:cNvSpPr>
          <p:nvPr>
            <p:ph idx="1"/>
          </p:nvPr>
        </p:nvSpPr>
        <p:spPr/>
        <p:txBody>
          <a:bodyPr/>
          <a:lstStyle/>
          <a:p>
            <a:r>
              <a:rPr lang="en-US" dirty="0" smtClean="0"/>
              <a:t>Code:  A pre-agreed upon secret meaning for a message.</a:t>
            </a:r>
          </a:p>
          <a:p>
            <a:pPr lvl="1"/>
            <a:r>
              <a:rPr lang="en-US" dirty="0" smtClean="0"/>
              <a:t>Cannot be broken if used correctly</a:t>
            </a:r>
          </a:p>
          <a:p>
            <a:pPr lvl="1"/>
            <a:r>
              <a:rPr lang="en-US" dirty="0" smtClean="0"/>
              <a:t>Code book must be secret and safe</a:t>
            </a:r>
          </a:p>
          <a:p>
            <a:pPr lvl="1"/>
            <a:r>
              <a:rPr lang="en-US" dirty="0" smtClean="0"/>
              <a:t>Only pre-agreed messages can be sent</a:t>
            </a:r>
          </a:p>
          <a:p>
            <a:pPr marL="292608" lvl="1">
              <a:buNone/>
            </a:pPr>
            <a:r>
              <a:rPr lang="en-US" dirty="0" smtClean="0"/>
              <a:t>Cypher or encryption:  A mathematical method to change the clear text to secret text</a:t>
            </a:r>
          </a:p>
          <a:p>
            <a:pPr lvl="1"/>
            <a:r>
              <a:rPr lang="en-US" dirty="0" smtClean="0"/>
              <a:t>Method must be agreed upon in advance</a:t>
            </a:r>
            <a:endParaRPr lang="en-US" dirty="0"/>
          </a:p>
          <a:p>
            <a:pPr lvl="1"/>
            <a:r>
              <a:rPr lang="en-US" smtClean="0"/>
              <a:t>Most </a:t>
            </a:r>
            <a:r>
              <a:rPr lang="en-US" dirty="0" smtClean="0"/>
              <a:t>rely upon a key that </a:t>
            </a:r>
            <a:r>
              <a:rPr lang="en-US" dirty="0"/>
              <a:t>must be secret and safe</a:t>
            </a:r>
          </a:p>
          <a:p>
            <a:pPr lvl="1"/>
            <a:r>
              <a:rPr lang="en-US" dirty="0" smtClean="0"/>
              <a:t>Any message can be sent</a:t>
            </a:r>
          </a:p>
          <a:p>
            <a:pPr lvl="1"/>
            <a:r>
              <a:rPr lang="en-US" dirty="0" smtClean="0"/>
              <a:t>Any encryption can be broken by a “brute force attack”…may take forever</a:t>
            </a:r>
          </a:p>
          <a:p>
            <a:r>
              <a:rPr lang="en-US" dirty="0" smtClean="0"/>
              <a:t>PET PEEVE:  Codes (encoding) and cyphers (encryption) are not the same, but we won’t be picky as no one else really cares about the difference.   </a:t>
            </a:r>
            <a:endParaRPr lang="en-US" dirty="0"/>
          </a:p>
          <a:p>
            <a:pPr marL="475488" lvl="2">
              <a:buNone/>
            </a:pPr>
            <a:endParaRPr lang="en-US" dirty="0" smtClean="0"/>
          </a:p>
        </p:txBody>
      </p:sp>
    </p:spTree>
    <p:extLst>
      <p:ext uri="{BB962C8B-B14F-4D97-AF65-F5344CB8AC3E}">
        <p14:creationId xmlns:p14="http://schemas.microsoft.com/office/powerpoint/2010/main" val="3919037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0</TotalTime>
  <Words>2051</Words>
  <Application>Microsoft Office PowerPoint</Application>
  <PresentationFormat>Widescreen</PresentationFormat>
  <Paragraphs>238</Paragraphs>
  <Slides>30</Slides>
  <Notes>0</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Calibri Light</vt:lpstr>
      <vt:lpstr>Retrospect</vt:lpstr>
      <vt:lpstr>(Computer) Security</vt:lpstr>
      <vt:lpstr>Chatham House Rule</vt:lpstr>
      <vt:lpstr>Why Are We Talking About Computer Security in Discrete Mathematics?</vt:lpstr>
      <vt:lpstr>Access Control</vt:lpstr>
      <vt:lpstr>Intrusion Detection</vt:lpstr>
      <vt:lpstr>Message and Data Security</vt:lpstr>
      <vt:lpstr>The Three Important Goals</vt:lpstr>
      <vt:lpstr>Terms </vt:lpstr>
      <vt:lpstr>Terms (continued)</vt:lpstr>
      <vt:lpstr>Confidentiality</vt:lpstr>
      <vt:lpstr>Examples of Codes and Cyphers</vt:lpstr>
      <vt:lpstr>Background</vt:lpstr>
      <vt:lpstr>Breaking a Simple Substitution Cypher</vt:lpstr>
      <vt:lpstr>What Makes a Good Encryption?</vt:lpstr>
      <vt:lpstr>Some Industry Standard Encryptions</vt:lpstr>
      <vt:lpstr>Symmetric Key vs Public/Private key</vt:lpstr>
      <vt:lpstr>Some Math to Scramble a Message</vt:lpstr>
      <vt:lpstr>One-way Formulas</vt:lpstr>
      <vt:lpstr>RSA : Rivest, Shamir, and Adleman</vt:lpstr>
      <vt:lpstr>Integrity</vt:lpstr>
      <vt:lpstr>Integrity</vt:lpstr>
      <vt:lpstr>Authenticity</vt:lpstr>
      <vt:lpstr>Authenticity</vt:lpstr>
      <vt:lpstr>So, why do I care?</vt:lpstr>
      <vt:lpstr>So, why do I care?  (continued)</vt:lpstr>
      <vt:lpstr>Oops?</vt:lpstr>
      <vt:lpstr>Oops? (continued)</vt:lpstr>
      <vt:lpstr>Things to Think About at 3:00 a.m.</vt:lpstr>
      <vt:lpstr>In closing….</vt:lpstr>
      <vt:lpstr>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Security</dc:title>
  <dc:creator>Gerry Howser</dc:creator>
  <cp:lastModifiedBy>ghowser</cp:lastModifiedBy>
  <cp:revision>39</cp:revision>
  <dcterms:created xsi:type="dcterms:W3CDTF">2014-10-30T12:27:16Z</dcterms:created>
  <dcterms:modified xsi:type="dcterms:W3CDTF">2017-10-11T16:59:52Z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