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7" r:id="rId14"/>
    <p:sldId id="268" r:id="rId15"/>
    <p:sldId id="269" r:id="rId16"/>
    <p:sldId id="272" r:id="rId17"/>
    <p:sldId id="273" r:id="rId18"/>
  </p:sldIdLst>
  <p:sldSz cx="9144000" cy="6858000" type="screen4x3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F4F7"/>
    <a:srgbClr val="006B61"/>
    <a:srgbClr val="114FFB"/>
    <a:srgbClr val="000000"/>
    <a:srgbClr val="EAEC5E"/>
    <a:srgbClr val="474747"/>
    <a:srgbClr val="FCFEB9"/>
    <a:srgbClr val="9D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/>
              <a:t>Page </a:t>
            </a:r>
            <a:fld id="{C84A1875-68AE-FD44-B1B7-E623D954244B}" type="slidenum">
              <a:rPr lang="en-US" sz="1200"/>
              <a:pPr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390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/>
              <a:t>Page </a:t>
            </a:r>
            <a:fld id="{1937EA1D-1B7C-604F-AD75-22F294E690CF}" type="slidenum">
              <a:rPr lang="en-US" sz="1200"/>
              <a:pPr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281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1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3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25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3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2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3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" y="38100"/>
            <a:ext cx="9048750" cy="67627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1575" y="533400"/>
            <a:ext cx="680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10375" y="6338888"/>
            <a:ext cx="1668463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800" i="1"/>
              <a:t>Alyce Brady, Kalamazoo College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7.bin"/><Relationship Id="rId15" Type="http://schemas.openxmlformats.org/officeDocument/2006/relationships/image" Target="../media/image6.emf"/><Relationship Id="rId16" Type="http://schemas.openxmlformats.org/officeDocument/2006/relationships/oleObject" Target="../embeddings/oleObject8.bin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7.emf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293688"/>
            <a:ext cx="6800850" cy="457200"/>
          </a:xfrm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825" y="427038"/>
            <a:ext cx="7080250" cy="594677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/>
              <a:t>Engineering =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cost-effective solutions</a:t>
            </a:r>
          </a:p>
          <a:p>
            <a:pPr lvl="2">
              <a:buFontTx/>
              <a:buNone/>
            </a:pPr>
            <a:r>
              <a:rPr lang="en-US"/>
              <a:t>to practical problems</a:t>
            </a:r>
          </a:p>
          <a:p>
            <a:pPr lvl="3">
              <a:buFontTx/>
              <a:buNone/>
            </a:pPr>
            <a:r>
              <a:rPr lang="en-US"/>
              <a:t>by applying scientific knowledge</a:t>
            </a:r>
          </a:p>
          <a:p>
            <a:pPr lvl="4">
              <a:buFontTx/>
              <a:buNone/>
            </a:pPr>
            <a:r>
              <a:rPr lang="en-US"/>
              <a:t>in building things</a:t>
            </a:r>
          </a:p>
          <a:p>
            <a:pPr lvl="4">
              <a:buFontTx/>
              <a:buNone/>
            </a:pPr>
            <a:r>
              <a:rPr lang="en-US"/>
              <a:t>	  in service of mankind</a:t>
            </a:r>
          </a:p>
          <a:p>
            <a:pPr lvl="4">
              <a:buFontTx/>
              <a:buNone/>
            </a:pPr>
            <a:endParaRPr lang="en-US"/>
          </a:p>
          <a:p>
            <a:pPr lvl="4">
              <a:buFontTx/>
              <a:buNone/>
            </a:pPr>
            <a:endParaRPr lang="en-US"/>
          </a:p>
          <a:p>
            <a:pPr lvl="4">
              <a:buFontTx/>
              <a:buNone/>
            </a:pPr>
            <a:r>
              <a:rPr lang="en-US"/>
              <a:t>		Science</a:t>
            </a:r>
          </a:p>
          <a:p>
            <a:pPr lvl="1">
              <a:buFontTx/>
              <a:buNone/>
            </a:pPr>
            <a:r>
              <a:rPr lang="en-US"/>
              <a:t>Production				          Engineering</a:t>
            </a:r>
          </a:p>
          <a:p>
            <a:pPr lvl="4">
              <a:buFontTx/>
              <a:buNone/>
            </a:pPr>
            <a:r>
              <a:rPr lang="en-US"/>
              <a:t>		Commercial</a:t>
            </a:r>
          </a:p>
          <a:p>
            <a:pPr lvl="1">
              <a:buFontTx/>
              <a:buNone/>
            </a:pPr>
            <a:r>
              <a:rPr lang="en-US"/>
              <a:t>Craft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>
              <a:solidFill>
                <a:srgbClr val="114FFB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114FFB"/>
                </a:solidFill>
              </a:rPr>
              <a:t>Mary Shaw, Carnegie Mellon University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638300" y="5267325"/>
            <a:ext cx="1481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617663" y="45148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Arc 6"/>
          <p:cNvSpPr>
            <a:spLocks/>
          </p:cNvSpPr>
          <p:nvPr/>
        </p:nvSpPr>
        <p:spPr bwMode="auto">
          <a:xfrm>
            <a:off x="3090863" y="4516438"/>
            <a:ext cx="615950" cy="347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713163" y="4860925"/>
            <a:ext cx="20034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860800" y="4151313"/>
            <a:ext cx="184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Arc 9"/>
          <p:cNvSpPr>
            <a:spLocks/>
          </p:cNvSpPr>
          <p:nvPr/>
        </p:nvSpPr>
        <p:spPr bwMode="auto">
          <a:xfrm rot="10800000">
            <a:off x="3095625" y="4868863"/>
            <a:ext cx="612775" cy="40005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45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91"/>
                  <a:pt x="9637" y="29"/>
                  <a:pt x="21544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91"/>
                  <a:pt x="9637" y="29"/>
                  <a:pt x="2154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Arc 10"/>
          <p:cNvSpPr>
            <a:spLocks/>
          </p:cNvSpPr>
          <p:nvPr/>
        </p:nvSpPr>
        <p:spPr bwMode="auto">
          <a:xfrm>
            <a:off x="5648325" y="4157663"/>
            <a:ext cx="615950" cy="347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Arc 11"/>
          <p:cNvSpPr>
            <a:spLocks/>
          </p:cNvSpPr>
          <p:nvPr/>
        </p:nvSpPr>
        <p:spPr bwMode="auto">
          <a:xfrm rot="10800000">
            <a:off x="5651500" y="4487863"/>
            <a:ext cx="615950" cy="37623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45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91"/>
                  <a:pt x="9637" y="29"/>
                  <a:pt x="21544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91"/>
                  <a:pt x="9637" y="29"/>
                  <a:pt x="2154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280150" y="4487863"/>
            <a:ext cx="17653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Modified Waterfall Lifecycle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34975" y="1111250"/>
            <a:ext cx="2193925" cy="8270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63563" y="1300163"/>
            <a:ext cx="1762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Requirements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827213" y="2157413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962150" y="2346325"/>
            <a:ext cx="1747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System Spec.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375025" y="3098800"/>
            <a:ext cx="2193925" cy="8270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00488" y="3287713"/>
            <a:ext cx="971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Design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632325" y="4192588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700588" y="4344988"/>
            <a:ext cx="1946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Code, Unit Test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99163" y="5287963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035675" y="5476875"/>
            <a:ext cx="1946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Integration Test</a:t>
            </a:r>
          </a:p>
        </p:txBody>
      </p:sp>
      <p:sp>
        <p:nvSpPr>
          <p:cNvPr id="12302" name="Arc 14"/>
          <p:cNvSpPr>
            <a:spLocks/>
          </p:cNvSpPr>
          <p:nvPr/>
        </p:nvSpPr>
        <p:spPr bwMode="auto">
          <a:xfrm>
            <a:off x="2628900" y="1457325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3629025" y="1976438"/>
            <a:ext cx="47625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503613" y="2005013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>
            <a:off x="4032250" y="2409825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32375" y="2927350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906963" y="2955925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>
            <a:off x="5559425" y="3486150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6559550" y="4003675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434138" y="4032250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Arc 23"/>
          <p:cNvSpPr>
            <a:spLocks/>
          </p:cNvSpPr>
          <p:nvPr/>
        </p:nvSpPr>
        <p:spPr bwMode="auto">
          <a:xfrm>
            <a:off x="6827838" y="4610100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7827963" y="5127625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702550" y="5156200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rot="10800000">
            <a:off x="817563" y="1900238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815975" y="1900238"/>
            <a:ext cx="138113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V="1">
            <a:off x="752475" y="1917700"/>
            <a:ext cx="71438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Arc 29"/>
          <p:cNvSpPr>
            <a:spLocks/>
          </p:cNvSpPr>
          <p:nvPr/>
        </p:nvSpPr>
        <p:spPr bwMode="auto">
          <a:xfrm rot="10800000">
            <a:off x="4972050" y="5016500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 flipV="1">
            <a:off x="4970463" y="5016500"/>
            <a:ext cx="1381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4906963" y="5033963"/>
            <a:ext cx="71437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Arc 32"/>
          <p:cNvSpPr>
            <a:spLocks/>
          </p:cNvSpPr>
          <p:nvPr/>
        </p:nvSpPr>
        <p:spPr bwMode="auto">
          <a:xfrm rot="10800000">
            <a:off x="2393950" y="2974975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 flipV="1">
            <a:off x="2392363" y="2974975"/>
            <a:ext cx="13811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2328863" y="2992438"/>
            <a:ext cx="71437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Arc 35"/>
          <p:cNvSpPr>
            <a:spLocks/>
          </p:cNvSpPr>
          <p:nvPr/>
        </p:nvSpPr>
        <p:spPr bwMode="auto">
          <a:xfrm rot="10800000">
            <a:off x="3605213" y="3935413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H="1" flipV="1">
            <a:off x="3603625" y="3935413"/>
            <a:ext cx="138113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V="1">
            <a:off x="3540125" y="3952875"/>
            <a:ext cx="71438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Whirpool Lifecycle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725738" y="2052638"/>
            <a:ext cx="3587750" cy="33575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495800" y="3659188"/>
            <a:ext cx="827088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167063" y="3659188"/>
            <a:ext cx="1308100" cy="1184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3128963" y="2668588"/>
            <a:ext cx="134620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4495800" y="2052638"/>
            <a:ext cx="211138" cy="160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4505325" y="3168650"/>
            <a:ext cx="1682750" cy="490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675063" y="2405063"/>
            <a:ext cx="717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Req.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725988" y="2501900"/>
            <a:ext cx="83026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Sys.</a:t>
            </a:r>
          </a:p>
          <a:p>
            <a:r>
              <a:rPr lang="en-US"/>
              <a:t>Spec.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991100" y="3906838"/>
            <a:ext cx="971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Design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694113" y="4349750"/>
            <a:ext cx="1196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Code</a:t>
            </a:r>
          </a:p>
          <a:p>
            <a:r>
              <a:rPr lang="en-US"/>
              <a:t>Unit Test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795588" y="3492500"/>
            <a:ext cx="1381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Integration</a:t>
            </a:r>
          </a:p>
        </p:txBody>
      </p:sp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3128963" y="2168525"/>
            <a:ext cx="2555875" cy="2630488"/>
            <a:chOff x="1971" y="1366"/>
            <a:chExt cx="1610" cy="1657"/>
          </a:xfrm>
        </p:grpSpPr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2675" y="1996"/>
              <a:ext cx="103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2693" y="2055"/>
              <a:ext cx="78" cy="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Arc 17"/>
            <p:cNvSpPr>
              <a:spLocks/>
            </p:cNvSpPr>
            <p:nvPr/>
          </p:nvSpPr>
          <p:spPr bwMode="auto">
            <a:xfrm>
              <a:off x="2837" y="1719"/>
              <a:ext cx="412" cy="4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Arc 18"/>
            <p:cNvSpPr>
              <a:spLocks/>
            </p:cNvSpPr>
            <p:nvPr/>
          </p:nvSpPr>
          <p:spPr bwMode="auto">
            <a:xfrm rot="5400000">
              <a:off x="2800" y="2137"/>
              <a:ext cx="412" cy="4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Arc 19"/>
            <p:cNvSpPr>
              <a:spLocks/>
            </p:cNvSpPr>
            <p:nvPr/>
          </p:nvSpPr>
          <p:spPr bwMode="auto">
            <a:xfrm>
              <a:off x="2787" y="1367"/>
              <a:ext cx="794" cy="8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Arc 20"/>
            <p:cNvSpPr>
              <a:spLocks/>
            </p:cNvSpPr>
            <p:nvPr/>
          </p:nvSpPr>
          <p:spPr bwMode="auto">
            <a:xfrm rot="5400000">
              <a:off x="2736" y="2183"/>
              <a:ext cx="794" cy="8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Arc 21"/>
            <p:cNvSpPr>
              <a:spLocks/>
            </p:cNvSpPr>
            <p:nvPr/>
          </p:nvSpPr>
          <p:spPr bwMode="auto">
            <a:xfrm rot="10800000">
              <a:off x="2123" y="2391"/>
              <a:ext cx="618" cy="6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Arc 22"/>
            <p:cNvSpPr>
              <a:spLocks/>
            </p:cNvSpPr>
            <p:nvPr/>
          </p:nvSpPr>
          <p:spPr bwMode="auto">
            <a:xfrm rot="16200000">
              <a:off x="2129" y="1707"/>
              <a:ext cx="704" cy="7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Arc 23"/>
            <p:cNvSpPr>
              <a:spLocks/>
            </p:cNvSpPr>
            <p:nvPr/>
          </p:nvSpPr>
          <p:spPr bwMode="auto">
            <a:xfrm rot="10800000">
              <a:off x="2468" y="2271"/>
              <a:ext cx="341" cy="3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Arc 24"/>
            <p:cNvSpPr>
              <a:spLocks/>
            </p:cNvSpPr>
            <p:nvPr/>
          </p:nvSpPr>
          <p:spPr bwMode="auto">
            <a:xfrm rot="10800000">
              <a:off x="1971" y="1366"/>
              <a:ext cx="825" cy="79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Arc 25"/>
            <p:cNvSpPr>
              <a:spLocks/>
            </p:cNvSpPr>
            <p:nvPr/>
          </p:nvSpPr>
          <p:spPr bwMode="auto">
            <a:xfrm rot="16200000">
              <a:off x="2468" y="2050"/>
              <a:ext cx="278" cy="2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625475"/>
            <a:ext cx="5949950" cy="182563"/>
          </a:xfrm>
          <a:noFill/>
          <a:ln/>
        </p:spPr>
        <p:txBody>
          <a:bodyPr/>
          <a:lstStyle/>
          <a:p>
            <a:r>
              <a:rPr lang="en-US"/>
              <a:t>Levels of Abstraction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23950"/>
            <a:ext cx="7772400" cy="52006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Requirements Analysis</a:t>
            </a:r>
          </a:p>
          <a:p>
            <a:pPr lvl="1"/>
            <a:r>
              <a:rPr lang="en-US"/>
              <a:t>System Specification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Design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Implementation (programming)</a:t>
            </a:r>
          </a:p>
          <a:p>
            <a:pPr lvl="1"/>
            <a:r>
              <a:rPr lang="en-US"/>
              <a:t>Unit Testing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Integration Testing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Maintenance  (fixing problems, adding enhancements)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140325" y="1792288"/>
            <a:ext cx="846138" cy="836612"/>
          </a:xfrm>
          <a:prstGeom prst="cube">
            <a:avLst>
              <a:gd name="adj" fmla="val 2499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108325" y="2705100"/>
            <a:ext cx="846138" cy="836613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21050" y="2976563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638800" y="3589338"/>
            <a:ext cx="846138" cy="836612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5851525" y="3879850"/>
            <a:ext cx="317500" cy="3556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205413" y="4522788"/>
            <a:ext cx="846137" cy="836612"/>
          </a:xfrm>
          <a:prstGeom prst="cube">
            <a:avLst>
              <a:gd name="adj" fmla="val 2499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627813" y="3551238"/>
            <a:ext cx="846137" cy="836612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6840538" y="3822700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183063" y="4559300"/>
            <a:ext cx="846137" cy="836613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395788" y="4830763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308100"/>
            <a:ext cx="7772400" cy="4776788"/>
          </a:xfrm>
          <a:noFill/>
          <a:ln/>
        </p:spPr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Black 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testing</a:t>
            </a:r>
          </a:p>
          <a:p>
            <a:pPr lvl="1"/>
            <a:r>
              <a:rPr lang="en-US"/>
              <a:t>based on Requirements Analysis, System Specification</a:t>
            </a:r>
          </a:p>
          <a:p>
            <a:pPr lvl="1"/>
            <a:r>
              <a:rPr lang="en-US"/>
              <a:t>test plan developed before design; run as part of integration testing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Gray 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testing</a:t>
            </a:r>
          </a:p>
          <a:p>
            <a:pPr lvl="1"/>
            <a:r>
              <a:rPr lang="en-US"/>
              <a:t>based on Detailed Design</a:t>
            </a:r>
          </a:p>
          <a:p>
            <a:pPr lvl="1"/>
            <a:r>
              <a:rPr lang="en-US"/>
              <a:t>test plan developed before implementation; run as part of integration testing (some may be part of unit testing)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White 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testing</a:t>
            </a:r>
          </a:p>
          <a:p>
            <a:pPr lvl="1"/>
            <a:r>
              <a:rPr lang="en-US"/>
              <a:t>based on Implementation (code)</a:t>
            </a:r>
          </a:p>
          <a:p>
            <a:pPr lvl="1"/>
            <a:r>
              <a:rPr lang="en-US"/>
              <a:t>unit testing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61938" y="1697038"/>
            <a:ext cx="846137" cy="836612"/>
          </a:xfrm>
          <a:prstGeom prst="cube">
            <a:avLst>
              <a:gd name="adj" fmla="val 2499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60350" y="3360738"/>
            <a:ext cx="846138" cy="836612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9713" y="5043488"/>
            <a:ext cx="846137" cy="836612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73075" y="3632200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93700" y="5324475"/>
            <a:ext cx="317500" cy="3556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Levels of Abstraction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23950"/>
            <a:ext cx="7772400" cy="47117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Requirements Analysis</a:t>
            </a:r>
          </a:p>
          <a:p>
            <a:pPr lvl="1"/>
            <a:r>
              <a:rPr lang="en-US"/>
              <a:t>System Specification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Design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Implementation (programming)</a:t>
            </a:r>
          </a:p>
          <a:p>
            <a:pPr lvl="1"/>
            <a:r>
              <a:rPr lang="en-US"/>
              <a:t>Unit Testing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Integration Testing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Maintenance  (fixing problems, adding enhancements)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140325" y="1792288"/>
            <a:ext cx="846138" cy="836612"/>
          </a:xfrm>
          <a:prstGeom prst="cube">
            <a:avLst>
              <a:gd name="adj" fmla="val 2499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108325" y="2705100"/>
            <a:ext cx="846138" cy="836613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321050" y="2976563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638800" y="3589338"/>
            <a:ext cx="846138" cy="836612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851525" y="3879850"/>
            <a:ext cx="317500" cy="3556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5205413" y="4522788"/>
            <a:ext cx="846137" cy="836612"/>
          </a:xfrm>
          <a:prstGeom prst="cube">
            <a:avLst>
              <a:gd name="adj" fmla="val 24995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6627813" y="3551238"/>
            <a:ext cx="846137" cy="836612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6840538" y="3822700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4183063" y="4559300"/>
            <a:ext cx="846137" cy="836613"/>
          </a:xfrm>
          <a:prstGeom prst="cube">
            <a:avLst>
              <a:gd name="adj" fmla="val 2499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4395788" y="4830763"/>
            <a:ext cx="317500" cy="355600"/>
          </a:xfrm>
          <a:prstGeom prst="star5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919191">
                <a:alpha val="7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Unit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889375" y="1312863"/>
            <a:ext cx="1203325" cy="1154112"/>
          </a:xfrm>
          <a:prstGeom prst="diamond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916363" y="2878138"/>
            <a:ext cx="1203325" cy="1154112"/>
          </a:xfrm>
          <a:prstGeom prst="diamond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08425" y="4708525"/>
            <a:ext cx="1279525" cy="8747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158038" y="1435100"/>
            <a:ext cx="1279525" cy="8747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597525" y="2992438"/>
            <a:ext cx="1279525" cy="8747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5325" y="2476500"/>
            <a:ext cx="0" cy="433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513263" y="4024313"/>
            <a:ext cx="1587" cy="693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072063" y="1889125"/>
            <a:ext cx="20970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119688" y="3467100"/>
            <a:ext cx="4810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226175" y="3871913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4514850" y="4294188"/>
            <a:ext cx="1711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834313" y="2312988"/>
            <a:ext cx="0" cy="218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4514850" y="4497388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121275" y="1501775"/>
            <a:ext cx="576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4532313" y="2463800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006975" y="3117850"/>
            <a:ext cx="576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541838" y="3935413"/>
            <a:ext cx="463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259263" y="1684338"/>
            <a:ext cx="492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A?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4268788" y="3222625"/>
            <a:ext cx="492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B?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7451725" y="16446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Do X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853113" y="3222625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Do Y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149725" y="4945063"/>
            <a:ext cx="731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Do Z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625475"/>
            <a:ext cx="5949950" cy="182563"/>
          </a:xfrm>
          <a:noFill/>
          <a:ln/>
        </p:spPr>
        <p:txBody>
          <a:bodyPr/>
          <a:lstStyle/>
          <a:p>
            <a:r>
              <a:rPr lang="en-US"/>
              <a:t>Traditional Analysis and Design Methodologies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23950"/>
            <a:ext cx="7772400" cy="4711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Thorough Analysis and Design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Thoroughly Document Analysis and Design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Structured Analysis and Design</a:t>
            </a:r>
          </a:p>
          <a:p>
            <a:pPr lvl="2">
              <a:lnSpc>
                <a:spcPct val="90000"/>
              </a:lnSpc>
            </a:pPr>
            <a:r>
              <a:rPr lang="en-US"/>
              <a:t>Graphical notations showing data flow and function hierarchies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Object-Oriented Analysis and Design</a:t>
            </a:r>
          </a:p>
          <a:p>
            <a:pPr lvl="2">
              <a:lnSpc>
                <a:spcPct val="90000"/>
              </a:lnSpc>
            </a:pPr>
            <a:r>
              <a:rPr lang="en-US"/>
              <a:t>Graphical notations showing encapsulated data, object interactions, and class hierarchies, e.g., UML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625475"/>
            <a:ext cx="5949950" cy="182563"/>
          </a:xfrm>
          <a:noFill/>
          <a:ln/>
        </p:spPr>
        <p:txBody>
          <a:bodyPr/>
          <a:lstStyle/>
          <a:p>
            <a:r>
              <a:rPr lang="en-US"/>
              <a:t>Agile Methodologies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23950"/>
            <a:ext cx="7772400" cy="47117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Agile Methods</a:t>
            </a:r>
          </a:p>
          <a:p>
            <a:pPr lvl="2">
              <a:lnSpc>
                <a:spcPct val="90000"/>
              </a:lnSpc>
            </a:pPr>
            <a:r>
              <a:rPr lang="en-US"/>
              <a:t>React quickly and flexibly to changes in requirements</a:t>
            </a:r>
          </a:p>
          <a:p>
            <a:pPr lvl="2">
              <a:lnSpc>
                <a:spcPct val="90000"/>
              </a:lnSpc>
            </a:pPr>
            <a:r>
              <a:rPr lang="en-US"/>
              <a:t>Less time spent separately doing analysis and design</a:t>
            </a:r>
          </a:p>
          <a:p>
            <a:pPr lvl="2">
              <a:lnSpc>
                <a:spcPct val="90000"/>
              </a:lnSpc>
            </a:pPr>
            <a:r>
              <a:rPr lang="en-US"/>
              <a:t>Less documentation of analysis and design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Evolution of Software Engineering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7163" y="2327275"/>
            <a:ext cx="6762750" cy="2765425"/>
          </a:xfrm>
          <a:noFill/>
          <a:ln/>
        </p:spPr>
        <p:txBody>
          <a:bodyPr/>
          <a:lstStyle/>
          <a:p>
            <a:r>
              <a:rPr lang="en-US"/>
              <a:t>Single-person projects: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Back of the envelope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design followed by coding, debugging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Multiple-person projects:</a:t>
            </a:r>
          </a:p>
          <a:p>
            <a:pPr lvl="1">
              <a:buFontTx/>
              <a:buNone/>
            </a:pPr>
            <a:r>
              <a:rPr lang="en-US"/>
              <a:t>	More formal design, identify modules, code modules, group debugging of whole project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 and Software Engineering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114FFB"/>
                </a:solidFill>
              </a:rPr>
              <a:t>Shari Lawrence Pfleeger, </a:t>
            </a:r>
            <a:r>
              <a:rPr lang="en-US" sz="1800" u="sng">
                <a:solidFill>
                  <a:srgbClr val="114FFB"/>
                </a:solidFill>
              </a:rPr>
              <a:t>Software Engineering: Theory &amp; Practice</a:t>
            </a:r>
            <a:endParaRPr lang="en-US" sz="1800">
              <a:solidFill>
                <a:srgbClr val="114FFB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81200" y="1066800"/>
            <a:ext cx="2362200" cy="838200"/>
          </a:xfrm>
          <a:prstGeom prst="rect">
            <a:avLst/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Computer Science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81600" y="1066800"/>
            <a:ext cx="1828800" cy="838200"/>
          </a:xfrm>
          <a:prstGeom prst="rect">
            <a:avLst/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Customer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295400" y="2209800"/>
            <a:ext cx="1143000" cy="990600"/>
          </a:xfrm>
          <a:prstGeom prst="octagon">
            <a:avLst>
              <a:gd name="adj" fmla="val 29287"/>
            </a:avLst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Theories</a:t>
            </a:r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429000" y="2209800"/>
            <a:ext cx="1143000" cy="990600"/>
          </a:xfrm>
          <a:prstGeom prst="octagon">
            <a:avLst>
              <a:gd name="adj" fmla="val 29287"/>
            </a:avLst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Computer</a:t>
            </a:r>
            <a:br>
              <a:rPr lang="en-US" sz="1600"/>
            </a:br>
            <a:r>
              <a:rPr lang="en-US" sz="1600"/>
              <a:t>Functions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5638800" y="2209800"/>
            <a:ext cx="1143000" cy="990600"/>
          </a:xfrm>
          <a:prstGeom prst="octagon">
            <a:avLst>
              <a:gd name="adj" fmla="val 29287"/>
            </a:avLst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Problem</a:t>
            </a:r>
          </a:p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352800" y="3581400"/>
            <a:ext cx="2362200" cy="838200"/>
          </a:xfrm>
          <a:prstGeom prst="rect">
            <a:avLst/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Software</a:t>
            </a:r>
            <a:br>
              <a:rPr lang="en-US"/>
            </a:br>
            <a:r>
              <a:rPr lang="en-US"/>
              <a:t>Engineering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733800" y="4800600"/>
            <a:ext cx="1447800" cy="1143000"/>
          </a:xfrm>
          <a:prstGeom prst="octagon">
            <a:avLst>
              <a:gd name="adj" fmla="val 29287"/>
            </a:avLst>
          </a:prstGeom>
          <a:solidFill>
            <a:srgbClr val="9D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Tools and</a:t>
            </a:r>
            <a:br>
              <a:rPr lang="en-US" sz="1600"/>
            </a:br>
            <a:r>
              <a:rPr lang="en-US" sz="1600"/>
              <a:t>Techniques to</a:t>
            </a:r>
            <a:br>
              <a:rPr lang="en-US" sz="1600"/>
            </a:br>
            <a:r>
              <a:rPr lang="en-US" sz="1600"/>
              <a:t>Sove Problem</a:t>
            </a:r>
          </a:p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1905000" y="1905000"/>
            <a:ext cx="53340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810000" y="1905000"/>
            <a:ext cx="22860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6172200" y="1905000"/>
            <a:ext cx="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1828800" y="3200400"/>
            <a:ext cx="144780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038600" y="32004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>
            <a:off x="5791200" y="3200400"/>
            <a:ext cx="45720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495800" y="44196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Goals of Software Engineering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730375"/>
            <a:ext cx="7927975" cy="3757613"/>
          </a:xfrm>
          <a:noFill/>
          <a:ln/>
        </p:spPr>
        <p:txBody>
          <a:bodyPr/>
          <a:lstStyle/>
          <a:p>
            <a:r>
              <a:rPr lang="en-US"/>
              <a:t>Improved quality: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formal design  (e.g., structured or object-oriented design)</a:t>
            </a:r>
          </a:p>
          <a:p>
            <a:pPr lvl="1"/>
            <a:r>
              <a:rPr lang="en-US"/>
              <a:t>identify modules</a:t>
            </a:r>
          </a:p>
          <a:p>
            <a:pPr lvl="1"/>
            <a:r>
              <a:rPr lang="en-US"/>
              <a:t>develop a test plan based on the design</a:t>
            </a:r>
          </a:p>
          <a:p>
            <a:pPr lvl="1"/>
            <a:r>
              <a:rPr lang="en-US"/>
              <a:t>code modules</a:t>
            </a:r>
          </a:p>
          <a:p>
            <a:pPr lvl="1"/>
            <a:r>
              <a:rPr lang="en-US"/>
              <a:t>develop test plan of individual module based on code</a:t>
            </a:r>
          </a:p>
          <a:p>
            <a:pPr lvl="1"/>
            <a:r>
              <a:rPr lang="en-US"/>
              <a:t>test modules in isolation</a:t>
            </a:r>
          </a:p>
          <a:p>
            <a:pPr lvl="1"/>
            <a:r>
              <a:rPr lang="en-US"/>
              <a:t>test integrated whole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Are All These Steps Necessary?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730375"/>
            <a:ext cx="8369300" cy="37576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Writing a program 			is much easier than</a:t>
            </a:r>
          </a:p>
          <a:p>
            <a:pPr>
              <a:buFontTx/>
              <a:buNone/>
            </a:pPr>
            <a:r>
              <a:rPr lang="en-US"/>
              <a:t>writing a programming system, 	which is much easier than</a:t>
            </a:r>
          </a:p>
          <a:p>
            <a:pPr>
              <a:buFontTx/>
              <a:buNone/>
            </a:pPr>
            <a:r>
              <a:rPr lang="en-US"/>
              <a:t>writing a programming system product.</a:t>
            </a:r>
          </a:p>
          <a:p>
            <a:pPr lvl="2"/>
            <a:r>
              <a:rPr lang="en-US"/>
              <a:t>documented thoroughly</a:t>
            </a:r>
          </a:p>
          <a:p>
            <a:pPr lvl="2"/>
            <a:r>
              <a:rPr lang="en-US"/>
              <a:t>usable in many environments</a:t>
            </a:r>
          </a:p>
          <a:p>
            <a:pPr lvl="2"/>
            <a:r>
              <a:rPr lang="en-US"/>
              <a:t>operations are robust</a:t>
            </a:r>
          </a:p>
          <a:p>
            <a:pPr lvl="2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F. Brooks estimated that each is at least 3 times more expensive than the previous.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Software Engineering?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2289175"/>
            <a:ext cx="5715000" cy="302577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Barry Boehm has estimated that specification errors repaired in later stages of software development can cost as much as</a:t>
            </a:r>
          </a:p>
          <a:p>
            <a:pPr>
              <a:buFontTx/>
              <a:buNone/>
            </a:pPr>
            <a:endParaRPr lang="en-US"/>
          </a:p>
          <a:p>
            <a:pPr lvl="3">
              <a:buFontTx/>
              <a:buNone/>
            </a:pPr>
            <a:r>
              <a:rPr lang="en-US" sz="2400"/>
              <a:t>100 times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more to fix than if caught at specification time.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Evolution of Software Engineering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75895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Software Lifecycle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Requirements Analysis</a:t>
            </a:r>
          </a:p>
          <a:p>
            <a:pPr lvl="1"/>
            <a:r>
              <a:rPr lang="en-US"/>
              <a:t>System Specification</a:t>
            </a:r>
          </a:p>
          <a:p>
            <a:pPr lvl="1"/>
            <a:r>
              <a:rPr lang="en-US"/>
              <a:t>Design</a:t>
            </a:r>
          </a:p>
          <a:p>
            <a:pPr lvl="1"/>
            <a:r>
              <a:rPr lang="en-US"/>
              <a:t>Implementation (programming)</a:t>
            </a:r>
          </a:p>
          <a:p>
            <a:pPr lvl="1"/>
            <a:r>
              <a:rPr lang="en-US"/>
              <a:t>Unit Testing</a:t>
            </a:r>
          </a:p>
          <a:p>
            <a:pPr lvl="1"/>
            <a:r>
              <a:rPr lang="en-US"/>
              <a:t>Integration Testing, System Testing</a:t>
            </a:r>
          </a:p>
          <a:p>
            <a:pPr lvl="1"/>
            <a:r>
              <a:rPr lang="en-US"/>
              <a:t>System Delivery (Acceptance Testing, Training)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Maintenance  (fixing problems, adding enhancements)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Waterfall Lifecycle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34975" y="1111250"/>
            <a:ext cx="2193925" cy="8270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563" y="1300163"/>
            <a:ext cx="1762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Requirements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27213" y="2157413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62150" y="2346325"/>
            <a:ext cx="1747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System Spec.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375025" y="3098800"/>
            <a:ext cx="2193925" cy="8270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900488" y="3287713"/>
            <a:ext cx="971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Design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632325" y="4192588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700588" y="4344988"/>
            <a:ext cx="1946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Code, Unit Test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999163" y="5287963"/>
            <a:ext cx="2193925" cy="8270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035675" y="5476875"/>
            <a:ext cx="1946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Integration Test</a:t>
            </a:r>
          </a:p>
        </p:txBody>
      </p:sp>
      <p:sp>
        <p:nvSpPr>
          <p:cNvPr id="10254" name="Arc 14"/>
          <p:cNvSpPr>
            <a:spLocks/>
          </p:cNvSpPr>
          <p:nvPr/>
        </p:nvSpPr>
        <p:spPr bwMode="auto">
          <a:xfrm>
            <a:off x="2628900" y="1457325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3629025" y="1976438"/>
            <a:ext cx="47625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503613" y="2005013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Arc 17"/>
          <p:cNvSpPr>
            <a:spLocks/>
          </p:cNvSpPr>
          <p:nvPr/>
        </p:nvSpPr>
        <p:spPr bwMode="auto">
          <a:xfrm>
            <a:off x="4032250" y="2409825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032375" y="2927350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906963" y="2955925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20"/>
          <p:cNvSpPr>
            <a:spLocks/>
          </p:cNvSpPr>
          <p:nvPr/>
        </p:nvSpPr>
        <p:spPr bwMode="auto">
          <a:xfrm>
            <a:off x="5559425" y="3486150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6559550" y="4003675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434138" y="4032250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Arc 23"/>
          <p:cNvSpPr>
            <a:spLocks/>
          </p:cNvSpPr>
          <p:nvPr/>
        </p:nvSpPr>
        <p:spPr bwMode="auto">
          <a:xfrm>
            <a:off x="6827838" y="4610100"/>
            <a:ext cx="1000125" cy="692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7827963" y="5127625"/>
            <a:ext cx="47625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7702550" y="5156200"/>
            <a:ext cx="123825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215900"/>
            <a:ext cx="6800850" cy="457200"/>
          </a:xfrm>
          <a:noFill/>
          <a:ln/>
        </p:spPr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Over-the-Wall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Lifecycle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graphicFrame>
        <p:nvGraphicFramePr>
          <p:cNvPr id="11268" name="Object 4"/>
          <p:cNvGraphicFramePr>
            <a:graphicFrameLocks/>
          </p:cNvGraphicFramePr>
          <p:nvPr/>
        </p:nvGraphicFramePr>
        <p:xfrm>
          <a:off x="6850063" y="1543050"/>
          <a:ext cx="167005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Microsoft ClipArt Gallery" r:id="rId3" imgW="4749800" imgH="4953000" progId="MS_ClipArt_Gallery">
                  <p:embed/>
                </p:oleObj>
              </mc:Choice>
              <mc:Fallback>
                <p:oleObj name="Microsoft ClipArt Gallery" r:id="rId3" imgW="4749800" imgH="495300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1543050"/>
                        <a:ext cx="1670050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/>
          </p:cNvGraphicFramePr>
          <p:nvPr/>
        </p:nvGraphicFramePr>
        <p:xfrm>
          <a:off x="2522538" y="1004888"/>
          <a:ext cx="1519237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Microsoft ClipArt Gallery" r:id="rId5" imgW="3022600" imgH="4521200" progId="MS_ClipArt_Gallery">
                  <p:embed/>
                </p:oleObj>
              </mc:Choice>
              <mc:Fallback>
                <p:oleObj name="Microsoft ClipArt Gallery" r:id="rId5" imgW="3022600" imgH="4521200" progId="MS_ClipArt_Gallery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1004888"/>
                        <a:ext cx="1519237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/>
          </p:cNvGraphicFramePr>
          <p:nvPr/>
        </p:nvGraphicFramePr>
        <p:xfrm>
          <a:off x="214313" y="1409700"/>
          <a:ext cx="2308225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Microsoft ClipArt Gallery" r:id="rId7" imgW="4940300" imgH="3467100" progId="MS_ClipArt_Gallery">
                  <p:embed/>
                </p:oleObj>
              </mc:Choice>
              <mc:Fallback>
                <p:oleObj name="Microsoft ClipArt Gallery" r:id="rId7" imgW="4940300" imgH="3467100" progId="MS_ClipArt_Gallery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409700"/>
                        <a:ext cx="2308225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/>
          </p:cNvGraphicFramePr>
          <p:nvPr/>
        </p:nvGraphicFramePr>
        <p:xfrm>
          <a:off x="5503863" y="1031875"/>
          <a:ext cx="1519237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Microsoft ClipArt Gallery" r:id="rId9" imgW="3022600" imgH="4521200" progId="MS_ClipArt_Gallery">
                  <p:embed/>
                </p:oleObj>
              </mc:Choice>
              <mc:Fallback>
                <p:oleObj name="Microsoft ClipArt Gallery" r:id="rId9" imgW="3022600" imgH="4521200" progId="MS_ClipArt_Gallery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1031875"/>
                        <a:ext cx="1519237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58813" y="6049963"/>
            <a:ext cx="1917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Implementation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281488" y="6042025"/>
            <a:ext cx="1536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Unit Testing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362825" y="6048375"/>
            <a:ext cx="1381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Integration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98488" y="3259138"/>
            <a:ext cx="1762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Requirements</a:t>
            </a:r>
          </a:p>
        </p:txBody>
      </p:sp>
      <p:graphicFrame>
        <p:nvGraphicFramePr>
          <p:cNvPr id="11276" name="Object 12"/>
          <p:cNvGraphicFramePr>
            <a:graphicFrameLocks/>
          </p:cNvGraphicFramePr>
          <p:nvPr/>
        </p:nvGraphicFramePr>
        <p:xfrm>
          <a:off x="3822700" y="1519238"/>
          <a:ext cx="19605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Microsoft ClipArt Gallery" r:id="rId10" imgW="5816600" imgH="2882900" progId="MS_ClipArt_Gallery">
                  <p:embed/>
                </p:oleObj>
              </mc:Choice>
              <mc:Fallback>
                <p:oleObj name="Microsoft ClipArt Gallery" r:id="rId10" imgW="5816600" imgH="2882900" progId="MS_ClipArt_Gallery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1519238"/>
                        <a:ext cx="19605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81488" y="3260725"/>
            <a:ext cx="1747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System Spec.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431088" y="3257550"/>
            <a:ext cx="971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Design</a:t>
            </a:r>
          </a:p>
        </p:txBody>
      </p:sp>
      <p:graphicFrame>
        <p:nvGraphicFramePr>
          <p:cNvPr id="11279" name="Object 15"/>
          <p:cNvGraphicFramePr>
            <a:graphicFrameLocks/>
          </p:cNvGraphicFramePr>
          <p:nvPr/>
        </p:nvGraphicFramePr>
        <p:xfrm>
          <a:off x="469900" y="4352925"/>
          <a:ext cx="20955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Microsoft ClipArt Gallery" r:id="rId12" imgW="6070600" imgH="4711700" progId="MS_ClipArt_Gallery">
                  <p:embed/>
                </p:oleObj>
              </mc:Choice>
              <mc:Fallback>
                <p:oleObj name="Microsoft ClipArt Gallery" r:id="rId12" imgW="6070600" imgH="4711700" progId="MS_ClipArt_Gallery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352925"/>
                        <a:ext cx="20955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/>
          </p:cNvGraphicFramePr>
          <p:nvPr/>
        </p:nvGraphicFramePr>
        <p:xfrm>
          <a:off x="7005638" y="4216400"/>
          <a:ext cx="1624012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Microsoft ClipArt Gallery" r:id="rId14" imgW="5638800" imgH="6413500" progId="MS_ClipArt_Gallery">
                  <p:embed/>
                </p:oleObj>
              </mc:Choice>
              <mc:Fallback>
                <p:oleObj name="Microsoft ClipArt Gallery" r:id="rId14" imgW="5638800" imgH="6413500" progId="MS_ClipArt_Gallery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4216400"/>
                        <a:ext cx="1624012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/>
          </p:cNvGraphicFramePr>
          <p:nvPr/>
        </p:nvGraphicFramePr>
        <p:xfrm>
          <a:off x="2493963" y="3840163"/>
          <a:ext cx="1519237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Microsoft ClipArt Gallery" r:id="rId16" imgW="3022600" imgH="4521200" progId="MS_ClipArt_Gallery">
                  <p:embed/>
                </p:oleObj>
              </mc:Choice>
              <mc:Fallback>
                <p:oleObj name="Microsoft ClipArt Gallery" r:id="rId16" imgW="3022600" imgH="4521200" progId="MS_ClipArt_Gallery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840163"/>
                        <a:ext cx="1519237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/>
          </p:cNvGraphicFramePr>
          <p:nvPr/>
        </p:nvGraphicFramePr>
        <p:xfrm>
          <a:off x="3924300" y="4300538"/>
          <a:ext cx="2071688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Microsoft ClipArt Gallery" r:id="rId17" imgW="6146800" imgH="5118100" progId="MS_ClipArt_Gallery">
                  <p:embed/>
                </p:oleObj>
              </mc:Choice>
              <mc:Fallback>
                <p:oleObj name="Microsoft ClipArt Gallery" r:id="rId17" imgW="6146800" imgH="5118100" progId="MS_ClipArt_Gallery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300538"/>
                        <a:ext cx="2071688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/>
          </p:cNvGraphicFramePr>
          <p:nvPr/>
        </p:nvGraphicFramePr>
        <p:xfrm>
          <a:off x="5916613" y="3935413"/>
          <a:ext cx="1519237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Microsoft ClipArt Gallery" r:id="rId19" imgW="3022600" imgH="4521200" progId="MS_ClipArt_Gallery">
                  <p:embed/>
                </p:oleObj>
              </mc:Choice>
              <mc:Fallback>
                <p:oleObj name="Microsoft ClipArt Gallery" r:id="rId19" imgW="3022600" imgH="4521200" progId="MS_ClipArt_Gallery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3935413"/>
                        <a:ext cx="1519237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Arc 20"/>
          <p:cNvSpPr>
            <a:spLocks/>
          </p:cNvSpPr>
          <p:nvPr/>
        </p:nvSpPr>
        <p:spPr bwMode="auto">
          <a:xfrm rot="10800000">
            <a:off x="1946275" y="896938"/>
            <a:ext cx="969963" cy="4143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rot="10800000">
            <a:off x="2843213" y="900113"/>
            <a:ext cx="922337" cy="1603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617913" y="879475"/>
            <a:ext cx="134937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579813" y="1050925"/>
            <a:ext cx="1825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 rot="10800000">
            <a:off x="5121275" y="876300"/>
            <a:ext cx="969963" cy="4143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 rot="10800000">
            <a:off x="6018213" y="879475"/>
            <a:ext cx="922337" cy="160338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6792913" y="858838"/>
            <a:ext cx="134937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6754813" y="1030288"/>
            <a:ext cx="18256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Arc 28"/>
          <p:cNvSpPr>
            <a:spLocks/>
          </p:cNvSpPr>
          <p:nvPr/>
        </p:nvSpPr>
        <p:spPr bwMode="auto">
          <a:xfrm rot="10800000">
            <a:off x="5341938" y="3798888"/>
            <a:ext cx="969962" cy="4143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Arc 29"/>
          <p:cNvSpPr>
            <a:spLocks/>
          </p:cNvSpPr>
          <p:nvPr/>
        </p:nvSpPr>
        <p:spPr bwMode="auto">
          <a:xfrm rot="10800000">
            <a:off x="6238875" y="3802063"/>
            <a:ext cx="922338" cy="1603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7013575" y="3781425"/>
            <a:ext cx="134938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6975475" y="3952875"/>
            <a:ext cx="1825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Arc 32"/>
          <p:cNvSpPr>
            <a:spLocks/>
          </p:cNvSpPr>
          <p:nvPr/>
        </p:nvSpPr>
        <p:spPr bwMode="auto">
          <a:xfrm rot="10800000">
            <a:off x="1962150" y="3700463"/>
            <a:ext cx="969963" cy="4143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Arc 33"/>
          <p:cNvSpPr>
            <a:spLocks/>
          </p:cNvSpPr>
          <p:nvPr/>
        </p:nvSpPr>
        <p:spPr bwMode="auto">
          <a:xfrm rot="10800000">
            <a:off x="2859088" y="3703638"/>
            <a:ext cx="922337" cy="160337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3633788" y="3683000"/>
            <a:ext cx="134937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3595688" y="3854450"/>
            <a:ext cx="1825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">
  <a:themeElements>
    <a:clrScheme name="">
      <a:dk1>
        <a:srgbClr val="081D58"/>
      </a:dk1>
      <a:lt1>
        <a:srgbClr val="FFFFFF"/>
      </a:lt1>
      <a:dk2>
        <a:srgbClr val="790015"/>
      </a:dk2>
      <a:lt2>
        <a:srgbClr val="CECECE"/>
      </a:lt2>
      <a:accent1>
        <a:srgbClr val="FAFD00"/>
      </a:accent1>
      <a:accent2>
        <a:srgbClr val="3365FB"/>
      </a:accent2>
      <a:accent3>
        <a:srgbClr val="FFFFFF"/>
      </a:accent3>
      <a:accent4>
        <a:srgbClr val="06174A"/>
      </a:accent4>
      <a:accent5>
        <a:srgbClr val="FCFEAA"/>
      </a:accent5>
      <a:accent6>
        <a:srgbClr val="2D5BE3"/>
      </a:accent6>
      <a:hlink>
        <a:srgbClr val="FE9B03"/>
      </a:hlink>
      <a:folHlink>
        <a:srgbClr val="DADADA"/>
      </a:folHlink>
    </a:clrScheme>
    <a:fontScheme name="Blank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446</Words>
  <Application>Microsoft Macintosh PowerPoint</Application>
  <PresentationFormat>On-screen Show (4:3)</PresentationFormat>
  <Paragraphs>183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</vt:lpstr>
      <vt:lpstr>Helvetica</vt:lpstr>
      <vt:lpstr>Blank</vt:lpstr>
      <vt:lpstr>Microsoft ClipArt Gallery</vt:lpstr>
      <vt:lpstr> </vt:lpstr>
      <vt:lpstr>Evolution of Software Engineering</vt:lpstr>
      <vt:lpstr>CS and Software Engineering</vt:lpstr>
      <vt:lpstr>Goals of Software Engineering</vt:lpstr>
      <vt:lpstr>Why Are All These Steps Necessary?</vt:lpstr>
      <vt:lpstr>Why Software Engineering?</vt:lpstr>
      <vt:lpstr>Evolution of Software Engineering</vt:lpstr>
      <vt:lpstr>Waterfall Lifecycle</vt:lpstr>
      <vt:lpstr>“Over-the-Wall” Lifecycle</vt:lpstr>
      <vt:lpstr>Modified Waterfall Lifecycle</vt:lpstr>
      <vt:lpstr>Whirpool Lifecycle</vt:lpstr>
      <vt:lpstr>Levels of Abstraction</vt:lpstr>
      <vt:lpstr>Types of Testing</vt:lpstr>
      <vt:lpstr>Levels of Abstraction</vt:lpstr>
      <vt:lpstr>Unit Testing</vt:lpstr>
      <vt:lpstr>Traditional Analysis and Design Methodologies</vt:lpstr>
      <vt:lpstr>Agile Methodologies</vt:lpstr>
    </vt:vector>
  </TitlesOfParts>
  <Company>Kalamazoo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Alyce Brady</dc:creator>
  <cp:lastModifiedBy>Alyce Brady</cp:lastModifiedBy>
  <cp:revision>4</cp:revision>
  <dcterms:created xsi:type="dcterms:W3CDTF">2003-04-01T01:13:13Z</dcterms:created>
  <dcterms:modified xsi:type="dcterms:W3CDTF">2018-01-06T00:25:47Z</dcterms:modified>
</cp:coreProperties>
</file>